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731" r:id="rId3"/>
    <p:sldId id="761" r:id="rId4"/>
    <p:sldId id="942" r:id="rId5"/>
    <p:sldId id="732" r:id="rId6"/>
    <p:sldId id="943" r:id="rId7"/>
    <p:sldId id="941" r:id="rId8"/>
    <p:sldId id="945" r:id="rId9"/>
    <p:sldId id="947" r:id="rId10"/>
    <p:sldId id="948" r:id="rId11"/>
    <p:sldId id="939" r:id="rId12"/>
    <p:sldId id="946" r:id="rId13"/>
    <p:sldId id="944" r:id="rId14"/>
    <p:sldId id="940" r:id="rId15"/>
    <p:sldId id="949" r:id="rId16"/>
    <p:sldId id="950" r:id="rId17"/>
    <p:sldId id="952" r:id="rId18"/>
    <p:sldId id="953" r:id="rId19"/>
    <p:sldId id="951" r:id="rId20"/>
    <p:sldId id="958" r:id="rId21"/>
    <p:sldId id="956" r:id="rId22"/>
    <p:sldId id="955" r:id="rId23"/>
    <p:sldId id="957" r:id="rId24"/>
    <p:sldId id="959" r:id="rId25"/>
    <p:sldId id="960" r:id="rId26"/>
    <p:sldId id="80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8FC7"/>
    <a:srgbClr val="355B93"/>
    <a:srgbClr val="5F8BC5"/>
    <a:srgbClr val="32568A"/>
    <a:srgbClr val="182840"/>
    <a:srgbClr val="243D62"/>
    <a:srgbClr val="22395C"/>
    <a:srgbClr val="FFFFFF"/>
    <a:srgbClr val="494949"/>
    <a:srgbClr val="1D3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5" autoAdjust="0"/>
    <p:restoredTop sz="94278" autoAdjust="0"/>
  </p:normalViewPr>
  <p:slideViewPr>
    <p:cSldViewPr>
      <p:cViewPr varScale="1">
        <p:scale>
          <a:sx n="68" d="100"/>
          <a:sy n="68" d="100"/>
        </p:scale>
        <p:origin x="130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4" d="100"/>
        <a:sy n="74" d="100"/>
      </p:scale>
      <p:origin x="0" y="-2418"/>
    </p:cViewPr>
  </p:sorterViewPr>
  <p:notesViewPr>
    <p:cSldViewPr>
      <p:cViewPr varScale="1">
        <p:scale>
          <a:sx n="50" d="100"/>
          <a:sy n="50" d="100"/>
        </p:scale>
        <p:origin x="-274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B54751-FC07-49AB-990C-82B24AA2DDE7}" type="datetimeFigureOut">
              <a:rPr lang="en-US" smtClean="0"/>
              <a:pPr/>
              <a:t>9/6/2016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81D8A0-97EC-4E77-AC4B-872CD53C3691}" type="slidenum">
              <a:rPr lang="en-US" smtClean="0"/>
              <a:pPr/>
              <a:t>‹#›</a:t>
            </a:fld>
            <a:endParaRPr lang="en-US" dirty="0"/>
          </a:p>
        </p:txBody>
      </p:sp>
    </p:spTree>
    <p:extLst>
      <p:ext uri="{BB962C8B-B14F-4D97-AF65-F5344CB8AC3E}">
        <p14:creationId xmlns:p14="http://schemas.microsoft.com/office/powerpoint/2010/main" val="1853844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356D65-9289-4CF8-AEDF-017615D052F5}" type="datetimeFigureOut">
              <a:rPr lang="en-US" smtClean="0"/>
              <a:pPr/>
              <a:t>9/6/2016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D9AD53-AAC5-43AC-9D38-145218A66AAD}" type="slidenum">
              <a:rPr lang="en-US" smtClean="0"/>
              <a:pPr/>
              <a:t>‹#›</a:t>
            </a:fld>
            <a:endParaRPr lang="en-US" dirty="0"/>
          </a:p>
        </p:txBody>
      </p:sp>
    </p:spTree>
    <p:extLst>
      <p:ext uri="{BB962C8B-B14F-4D97-AF65-F5344CB8AC3E}">
        <p14:creationId xmlns:p14="http://schemas.microsoft.com/office/powerpoint/2010/main" val="333166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9AD53-AAC5-43AC-9D38-145218A66AAD}" type="slidenum">
              <a:rPr lang="en-US" smtClean="0"/>
              <a:pPr/>
              <a:t>1</a:t>
            </a:fld>
            <a:endParaRPr lang="en-US" dirty="0"/>
          </a:p>
        </p:txBody>
      </p:sp>
    </p:spTree>
    <p:extLst>
      <p:ext uri="{BB962C8B-B14F-4D97-AF65-F5344CB8AC3E}">
        <p14:creationId xmlns:p14="http://schemas.microsoft.com/office/powerpoint/2010/main" val="211899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322906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376954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4144363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407529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299142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151338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402223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3265654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3354682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Rot="1" noChangeAspect="1" noChangeArrowheads="1" noTextEdit="1"/>
          </p:cNvSpPr>
          <p:nvPr>
            <p:ph type="sldImg"/>
          </p:nvPr>
        </p:nvSpPr>
        <p:spPr>
          <a:ln/>
        </p:spPr>
      </p:sp>
      <p:sp>
        <p:nvSpPr>
          <p:cNvPr id="5" name="Notes Placeholder 4"/>
          <p:cNvSpPr>
            <a:spLocks noGrp="1"/>
          </p:cNvSpPr>
          <p:nvPr>
            <p:ph type="body" sz="quarter" idx="10"/>
          </p:nvPr>
        </p:nvSpPr>
        <p:spPr/>
        <p:txBody>
          <a:bodyPr>
            <a:normAutofit/>
          </a:bodyPr>
          <a:lstStyle/>
          <a:p>
            <a:r>
              <a:rPr lang="en-US" dirty="0"/>
              <a:t>In response to the varying</a:t>
            </a:r>
            <a:r>
              <a:rPr lang="en-US" baseline="0" dirty="0"/>
              <a:t> use of UCMs across the country, the research team developed three products:</a:t>
            </a:r>
          </a:p>
          <a:p>
            <a:endParaRPr lang="en-US" baseline="0" dirty="0"/>
          </a:p>
          <a:p>
            <a:pPr marL="162175" indent="-162175">
              <a:buFont typeface="Arial" pitchFamily="34" charset="0"/>
              <a:buChar char="•"/>
            </a:pPr>
            <a:r>
              <a:rPr lang="en-US" baseline="0" dirty="0"/>
              <a:t>Product 1 is a compact standalone UCM in Excel format that uses 23 data items and can be immediately used.</a:t>
            </a:r>
          </a:p>
          <a:p>
            <a:pPr marL="162175" indent="-162175">
              <a:buFont typeface="Arial" pitchFamily="34" charset="0"/>
              <a:buChar char="•"/>
            </a:pPr>
            <a:r>
              <a:rPr lang="en-US" baseline="0" dirty="0"/>
              <a:t>Product 2 is an flexible, scalable data</a:t>
            </a:r>
            <a:r>
              <a:rPr lang="en-US" dirty="0"/>
              <a:t> model and </a:t>
            </a:r>
            <a:r>
              <a:rPr lang="en-US" baseline="0" dirty="0"/>
              <a:t>database that can accommodate a large number of UCMs.  Depending</a:t>
            </a:r>
            <a:r>
              <a:rPr lang="en-US" dirty="0"/>
              <a:t> on the level of implementation, involvement by IT personnel at the</a:t>
            </a:r>
            <a:r>
              <a:rPr lang="en-US" baseline="0" dirty="0"/>
              <a:t> DOT may be necessary.</a:t>
            </a:r>
          </a:p>
          <a:p>
            <a:pPr marL="162175" indent="-162175">
              <a:buFont typeface="Arial" pitchFamily="34" charset="0"/>
              <a:buChar char="•"/>
            </a:pPr>
            <a:r>
              <a:rPr lang="en-US" baseline="0" dirty="0"/>
              <a:t>Product 3 is the one-day UCM training course.</a:t>
            </a:r>
          </a:p>
        </p:txBody>
      </p:sp>
    </p:spTree>
    <p:extLst>
      <p:ext uri="{BB962C8B-B14F-4D97-AF65-F5344CB8AC3E}">
        <p14:creationId xmlns:p14="http://schemas.microsoft.com/office/powerpoint/2010/main" val="331417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285148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358858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102228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71884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881809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a project is looking at adding lanes to a corridor, and the question is whether to widen the corridor on both sides (potentially affecting  everyone) or only on one side.  Widening on one side can reduce utility impacts.  However, the decision should be taken after taking into consideration factors such as what kind of utilities would be affected and the total estimated cost.</a:t>
            </a:r>
          </a:p>
        </p:txBody>
      </p:sp>
    </p:spTree>
    <p:extLst>
      <p:ext uri="{BB962C8B-B14F-4D97-AF65-F5344CB8AC3E}">
        <p14:creationId xmlns:p14="http://schemas.microsoft.com/office/powerpoint/2010/main" val="336026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3179798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situations where a utility facility is in conflict with a transportation facility.</a:t>
            </a:r>
          </a:p>
          <a:p>
            <a:endParaRPr lang="en-US" dirty="0"/>
          </a:p>
          <a:p>
            <a:pPr marL="228600" indent="-228600">
              <a:buAutoNum type="arabicPeriod"/>
            </a:pPr>
            <a:r>
              <a:rPr lang="en-US" dirty="0"/>
              <a:t>T</a:t>
            </a:r>
            <a:r>
              <a:rPr lang="en-US" baseline="0" dirty="0"/>
              <a:t>he property owner arrived home and saw a newly installed pole, which obviously was blocking the driveway.  The pole should have been built about 20 feet to the right to coincide roughly with the property line.  The situation was corrected soon afterwards.</a:t>
            </a:r>
          </a:p>
          <a:p>
            <a:pPr marL="228600" indent="-228600">
              <a:buAutoNum type="arabicPeriod"/>
            </a:pPr>
            <a:r>
              <a:rPr lang="en-US" baseline="0" dirty="0"/>
              <a:t>…</a:t>
            </a:r>
          </a:p>
          <a:p>
            <a:pPr marL="228600" indent="-228600">
              <a:buAutoNum type="arabicPeriod"/>
            </a:pPr>
            <a:r>
              <a:rPr lang="en-US" dirty="0"/>
              <a:t>Potential conflict of utility facility with a construction phase.</a:t>
            </a:r>
          </a:p>
          <a:p>
            <a:pPr marL="228600" indent="-228600">
              <a:buAutoNum type="arabicPeriod"/>
            </a:pPr>
            <a:r>
              <a:rPr lang="en-US" dirty="0"/>
              <a:t>Picture on the right (courtesy of Ray Sterling):  Street in Shanghai.  Road construction in preparation for the Shanghai Expo.  The sign on the pole warns about construction (and congestion) ahead and directs drivers to take a detour to the right (not clear what drivers; presumably those who may be driving on the same lane as where the pole is located).  Both poles and attached utility lines appear to be old and waiting to be relocated.</a:t>
            </a:r>
          </a:p>
          <a:p>
            <a:endParaRPr lang="en-US" baseline="0" dirty="0"/>
          </a:p>
          <a:p>
            <a:endParaRPr lang="en-US" baseline="0" dirty="0"/>
          </a:p>
          <a:p>
            <a:endParaRPr lang="en-US" dirty="0"/>
          </a:p>
          <a:p>
            <a:endParaRPr lang="en-US" dirty="0"/>
          </a:p>
        </p:txBody>
      </p:sp>
    </p:spTree>
    <p:extLst>
      <p:ext uri="{BB962C8B-B14F-4D97-AF65-F5344CB8AC3E}">
        <p14:creationId xmlns:p14="http://schemas.microsoft.com/office/powerpoint/2010/main" val="45887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ctr">
              <a:defRPr sz="4800" b="1" baseline="0">
                <a:solidFill>
                  <a:schemeClr val="tx2"/>
                </a:solidFill>
                <a:effectLst>
                  <a:outerShdw blurRad="31750" dist="25400" dir="5400000" algn="tl" rotWithShape="0">
                    <a:srgbClr val="000000">
                      <a:alpha val="25000"/>
                    </a:srgbClr>
                  </a:outerShdw>
                </a:effectLst>
                <a:latin typeface="Helvetica" pitchFamily="34" charset="0"/>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a:t>Click to edit Master subtitle style</a:t>
            </a:r>
          </a:p>
        </p:txBody>
      </p:sp>
      <p:grpSp>
        <p:nvGrpSpPr>
          <p:cNvPr id="2" name="Group 1"/>
          <p:cNvGrpSpPr/>
          <p:nvPr/>
        </p:nvGrpSpPr>
        <p:grpSpPr>
          <a:xfrm>
            <a:off x="-3765" y="4953000"/>
            <a:ext cx="9147765" cy="1912088"/>
            <a:chOff x="-3765" y="4832896"/>
            <a:chExt cx="9147765" cy="2032192"/>
          </a:xfrm>
          <a:solidFill>
            <a:schemeClr val="accent4">
              <a:lumMod val="40000"/>
              <a:lumOff val="60000"/>
            </a:schemeClr>
          </a:solidFill>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chemeClr val="bg2">
                <a:lumMod val="50000"/>
              </a:schemeClr>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grp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03AA65B-04DA-4790-A12F-9C2BF925A578}" type="datetimeFigureOut">
              <a:rPr lang="en-US" smtClean="0"/>
              <a:pPr/>
              <a:t>9/6/2016</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4FFBC5D-D33D-4AF7-83CA-D70D695E2A6E}" type="slidenum">
              <a:rPr lang="en-US" smtClean="0"/>
              <a:pPr/>
              <a:t>‹#›</a:t>
            </a:fld>
            <a:endParaRPr lang="en-US" dirty="0"/>
          </a:p>
        </p:txBody>
      </p:sp>
      <p:pic>
        <p:nvPicPr>
          <p:cNvPr id="14" name="Picture 2" descr="N:\Utilities\general\Branch logo\Utility and Rails-full color.jpg"/>
          <p:cNvPicPr>
            <a:picLocks noChangeAspect="1" noChangeArrowheads="1"/>
          </p:cNvPicPr>
          <p:nvPr userDrawn="1"/>
        </p:nvPicPr>
        <p:blipFill>
          <a:blip r:embed="rId2" cstate="print"/>
          <a:srcRect/>
          <a:stretch>
            <a:fillRect/>
          </a:stretch>
        </p:blipFill>
        <p:spPr bwMode="auto">
          <a:xfrm>
            <a:off x="6934200" y="0"/>
            <a:ext cx="2057400" cy="2662518"/>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5334000" cy="452596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3AA65B-04DA-4790-A12F-9C2BF925A578}" type="datetimeFigureOut">
              <a:rPr lang="en-US" smtClean="0"/>
              <a:pPr/>
              <a:t>9/6/2016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FFBC5D-D33D-4AF7-83CA-D70D695E2A6E}"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AA65B-04DA-4790-A12F-9C2BF925A578}" type="datetimeFigureOut">
              <a:rPr lang="en-US" smtClean="0"/>
              <a:pPr/>
              <a:t>9/6/2016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FFBC5D-D33D-4AF7-83CA-D70D695E2A6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405DB0-7E71-4E8D-BDAD-9722EDE59725}" type="datetimeFigureOut">
              <a:rPr lang="en-US" smtClean="0"/>
              <a:pPr/>
              <a:t>9/6/2016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72D9D5E-7549-4D5B-841D-C0247C14F578}" type="slidenum">
              <a:rPr lang="en-US" smtClean="0"/>
              <a:pPr/>
              <a:t>‹#›</a:t>
            </a:fld>
            <a:endParaRPr lang="en-US" dirty="0"/>
          </a:p>
        </p:txBody>
      </p:sp>
    </p:spTree>
    <p:extLst>
      <p:ext uri="{BB962C8B-B14F-4D97-AF65-F5344CB8AC3E}">
        <p14:creationId xmlns:p14="http://schemas.microsoft.com/office/powerpoint/2010/main" val="960631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FFFF00">
              <a:alpha val="66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FFFF00"/>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solidFill>
            <a:schemeClr val="bg2">
              <a:lumMod val="50000"/>
            </a:schemeClr>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Introductions</a:t>
            </a:r>
          </a:p>
        </p:txBody>
      </p:sp>
      <p:sp>
        <p:nvSpPr>
          <p:cNvPr id="30" name="Text Placeholder 29"/>
          <p:cNvSpPr>
            <a:spLocks noGrp="1"/>
          </p:cNvSpPr>
          <p:nvPr>
            <p:ph type="body" idx="1"/>
          </p:nvPr>
        </p:nvSpPr>
        <p:spPr>
          <a:xfrm>
            <a:off x="457200" y="1481328"/>
            <a:ext cx="6781800" cy="4525963"/>
          </a:xfrm>
          <a:prstGeom prst="rect">
            <a:avLst/>
          </a:prstGeom>
        </p:spPr>
        <p:txBody>
          <a:bodyPr vert="horz">
            <a:normAutofit/>
          </a:bodyPr>
          <a:lstStyle/>
          <a:p>
            <a:pPr lvl="0" eaLnBrk="1" latinLnBrk="0" hangingPunct="1"/>
            <a:r>
              <a:rPr kumimoji="0" lang="en-US" dirty="0"/>
              <a:t>Round the room introductions</a:t>
            </a:r>
          </a:p>
          <a:p>
            <a:pPr lvl="1" eaLnBrk="1" latinLnBrk="0" hangingPunct="1"/>
            <a:r>
              <a:rPr kumimoji="0" lang="en-US" dirty="0"/>
              <a:t>Name</a:t>
            </a:r>
          </a:p>
          <a:p>
            <a:pPr lvl="1" eaLnBrk="1" latinLnBrk="0" hangingPunct="1"/>
            <a:r>
              <a:rPr kumimoji="0" lang="en-US" dirty="0"/>
              <a:t>District</a:t>
            </a:r>
          </a:p>
          <a:p>
            <a:pPr lvl="1" eaLnBrk="1" latinLnBrk="0" hangingPunct="1"/>
            <a:r>
              <a:rPr kumimoji="0" lang="en-US" dirty="0"/>
              <a:t>An interesting anecdote about the KEEN Program.</a:t>
            </a:r>
          </a:p>
          <a:p>
            <a:pPr lvl="0" eaLnBrk="1" latinLnBrk="0" hangingPunct="1"/>
            <a:r>
              <a:rPr kumimoji="0" lang="en-US" dirty="0"/>
              <a:t>Overview of Agenda</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03AA65B-04DA-4790-A12F-9C2BF925A578}" type="datetimeFigureOut">
              <a:rPr lang="en-US" smtClean="0"/>
              <a:pPr/>
              <a:t>9/6/2016</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4FFBC5D-D33D-4AF7-83CA-D70D695E2A6E}" type="slidenum">
              <a:rPr lang="en-US" smtClean="0"/>
              <a:pPr/>
              <a:t>‹#›</a:t>
            </a:fld>
            <a:endParaRPr lang="en-US" dirty="0"/>
          </a:p>
        </p:txBody>
      </p:sp>
      <p:pic>
        <p:nvPicPr>
          <p:cNvPr id="16" name="Picture 2" descr="N:\Utilities\general\Branch logo\Utility and Rails-full color.jpg"/>
          <p:cNvPicPr>
            <a:picLocks noChangeAspect="1" noChangeArrowheads="1"/>
          </p:cNvPicPr>
          <p:nvPr userDrawn="1"/>
        </p:nvPicPr>
        <p:blipFill>
          <a:blip r:embed="rId6" cstate="print"/>
          <a:srcRect/>
          <a:stretch>
            <a:fillRect/>
          </a:stretch>
        </p:blipFill>
        <p:spPr bwMode="auto">
          <a:xfrm>
            <a:off x="6934200" y="0"/>
            <a:ext cx="2057400" cy="2662518"/>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baseline="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None/>
        <a:defRPr kumimoji="0" sz="2300" kern="1200" baseline="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jpe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1%20generate%20invoices/GeneratedInvoice.doc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6%20reporting/Agreement_Fiscal_Management.pdf" TargetMode="External"/><Relationship Id="rId4" Type="http://schemas.openxmlformats.org/officeDocument/2006/relationships/hyperlink" Target="1%20generate%20invoices/GeneratedInvoice.doc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6%20reporting/Projects_with_Agreements_by_Project_ID.pdf" TargetMode="External"/><Relationship Id="rId4" Type="http://schemas.openxmlformats.org/officeDocument/2006/relationships/hyperlink" Target="1%20generate%20invoices/GeneratedInvoice.docx" TargetMode="Externa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1%20generate%20invoices/GeneratedInvoice.docx" TargetMode="Externa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1%20generate%20invoices/GeneratedInvoice.doc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214"/>
            <a:ext cx="9144000" cy="6858000"/>
          </a:xfrm>
          <a:prstGeom prst="rect">
            <a:avLst/>
          </a:prstGeom>
        </p:spPr>
      </p:pic>
      <p:sp>
        <p:nvSpPr>
          <p:cNvPr id="8" name="Rectangle 7"/>
          <p:cNvSpPr/>
          <p:nvPr/>
        </p:nvSpPr>
        <p:spPr>
          <a:xfrm>
            <a:off x="0" y="6488668"/>
            <a:ext cx="9144000" cy="369332"/>
          </a:xfrm>
          <a:prstGeom prst="rect">
            <a:avLst/>
          </a:prstGeom>
          <a:pattFill prst="lgGrid">
            <a:fgClr>
              <a:schemeClr val="bg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1"/>
            <a:ext cx="9144000" cy="1934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8600" y="-76200"/>
            <a:ext cx="8916537" cy="1752600"/>
          </a:xfrm>
        </p:spPr>
        <p:txBody>
          <a:bodyPr>
            <a:noAutofit/>
            <a:scene3d>
              <a:camera prst="orthographicFront"/>
              <a:lightRig rig="soft" dir="t"/>
            </a:scene3d>
            <a:sp3d prstMaterial="softEdge"/>
          </a:bodyPr>
          <a:lstStyle/>
          <a:p>
            <a:pPr algn="l"/>
            <a:r>
              <a:rPr lang="en-US" sz="5400" spc="300" dirty="0">
                <a:solidFill>
                  <a:schemeClr val="bg1">
                    <a:lumMod val="50000"/>
                  </a:schemeClr>
                </a:solidFill>
                <a:effectLst/>
                <a:latin typeface="Impact" panose="020B0806030902050204" pitchFamily="34" charset="0"/>
              </a:rPr>
              <a:t>E-invoicing</a:t>
            </a:r>
            <a:br>
              <a:rPr lang="en-US" sz="5400" dirty="0">
                <a:solidFill>
                  <a:schemeClr val="tx1">
                    <a:lumMod val="75000"/>
                    <a:lumOff val="25000"/>
                  </a:schemeClr>
                </a:solidFill>
                <a:effectLst/>
                <a:latin typeface="Bodoni" pitchFamily="18" charset="0"/>
              </a:rPr>
            </a:br>
            <a:r>
              <a:rPr lang="en-US" sz="2600" b="0" dirty="0">
                <a:solidFill>
                  <a:schemeClr val="tx1">
                    <a:lumMod val="75000"/>
                    <a:lumOff val="25000"/>
                  </a:schemeClr>
                </a:solidFill>
                <a:effectLst/>
                <a:latin typeface="Segoe UI" panose="020B0502040204020203" pitchFamily="34" charset="0"/>
                <a:cs typeface="Segoe UI" panose="020B0502040204020203" pitchFamily="34" charset="0"/>
              </a:rPr>
              <a:t>for utilities and rails</a:t>
            </a:r>
            <a:endParaRPr lang="en-US" sz="2600" b="0" dirty="0">
              <a:solidFill>
                <a:schemeClr val="tx1">
                  <a:lumMod val="75000"/>
                  <a:lumOff val="25000"/>
                </a:schemeClr>
              </a:solidFill>
              <a:effectLst/>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0" y="6477000"/>
            <a:ext cx="2095445" cy="338554"/>
          </a:xfrm>
          <a:prstGeom prst="rect">
            <a:avLst/>
          </a:prstGeom>
        </p:spPr>
        <p:txBody>
          <a:bodyPr wrap="none" anchor="t">
            <a:spAutoFit/>
          </a:bodyPr>
          <a:lstStyle/>
          <a:p>
            <a:r>
              <a:rPr lang="en-US" sz="2400" baseline="-24000" dirty="0">
                <a:solidFill>
                  <a:schemeClr val="tx1">
                    <a:lumMod val="85000"/>
                    <a:lumOff val="15000"/>
                  </a:schemeClr>
                </a:solidFill>
              </a:rPr>
              <a:t>September 7, 2016</a:t>
            </a:r>
            <a:endParaRPr lang="en-US" sz="2400" baseline="-24000"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320" y="5257800"/>
            <a:ext cx="1554480" cy="114513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22877"/>
            <a:ext cx="2315705" cy="18891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05093" y="205239"/>
            <a:ext cx="6333814" cy="6074586"/>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98450" y="2148089"/>
            <a:ext cx="6947100" cy="4131736"/>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40639" y="319409"/>
            <a:ext cx="4695082" cy="5939664"/>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140639" y="238708"/>
            <a:ext cx="4695082" cy="6046433"/>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693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19201" y="291039"/>
            <a:ext cx="7177454" cy="5954703"/>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69541" y="288833"/>
            <a:ext cx="5566918" cy="5956909"/>
          </a:xfrm>
          <a:prstGeom prst="rect">
            <a:avLst/>
          </a:prstGeom>
          <a:noFill/>
          <a:ln w="6350">
            <a:noFill/>
            <a:miter lim="800000"/>
            <a:headEnd/>
            <a:tailEnd/>
          </a:ln>
        </p:spPr>
      </p:pic>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34032" y="291039"/>
            <a:ext cx="5437936" cy="5956909"/>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253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accel="100000"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0-ppt_w/2"/>
                                          </p:val>
                                        </p:tav>
                                      </p:tavLst>
                                    </p:anim>
                                    <p:anim calcmode="lin" valueType="num">
                                      <p:cBhvr additive="base">
                                        <p:cTn id="13" dur="500"/>
                                        <p:tgtEl>
                                          <p:spTgt spid="14"/>
                                        </p:tgtEl>
                                        <p:attrNameLst>
                                          <p:attrName>ppt_y</p:attrName>
                                        </p:attrNameLst>
                                      </p:cBhvr>
                                      <p:tavLst>
                                        <p:tav tm="0">
                                          <p:val>
                                            <p:strVal val="ppt_y"/>
                                          </p:val>
                                        </p:tav>
                                        <p:tav tm="100000">
                                          <p:val>
                                            <p:strVal val="ppt_y"/>
                                          </p:val>
                                        </p:tav>
                                      </p:tavLst>
                                    </p:anim>
                                    <p:set>
                                      <p:cBhvr>
                                        <p:cTn id="14" dur="1" fill="hold">
                                          <p:stCondLst>
                                            <p:cond delay="499"/>
                                          </p:stCondLst>
                                        </p:cTn>
                                        <p:tgtEl>
                                          <p:spTgt spid="14"/>
                                        </p:tgtEl>
                                        <p:attrNameLst>
                                          <p:attrName>style.visibility</p:attrName>
                                        </p:attrNameLst>
                                      </p:cBhvr>
                                      <p:to>
                                        <p:strVal val="hidden"/>
                                      </p:to>
                                    </p:set>
                                  </p:childTnLst>
                                </p:cTn>
                              </p:par>
                            </p:childTnLst>
                          </p:cTn>
                        </p:par>
                        <p:par>
                          <p:cTn id="15" fill="hold">
                            <p:stCondLst>
                              <p:cond delay="500"/>
                            </p:stCondLst>
                            <p:childTnLst>
                              <p:par>
                                <p:cTn id="16" presetID="2" presetClass="entr" presetSubtype="2" ac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8" accel="100000" fill="hold"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0-ppt_w/2"/>
                                          </p:val>
                                        </p:tav>
                                      </p:tavLst>
                                    </p:anim>
                                    <p:anim calcmode="lin" valueType="num">
                                      <p:cBhvr additive="base">
                                        <p:cTn id="27" dur="500"/>
                                        <p:tgtEl>
                                          <p:spTgt spid="13"/>
                                        </p:tgtEl>
                                        <p:attrNameLst>
                                          <p:attrName>ppt_y</p:attrName>
                                        </p:attrNameLst>
                                      </p:cBhvr>
                                      <p:tavLst>
                                        <p:tav tm="0">
                                          <p:val>
                                            <p:strVal val="ppt_y"/>
                                          </p:val>
                                        </p:tav>
                                        <p:tav tm="100000">
                                          <p:val>
                                            <p:strVal val="ppt_y"/>
                                          </p:val>
                                        </p:tav>
                                      </p:tavLst>
                                    </p:anim>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5800" y="488852"/>
            <a:ext cx="7909772" cy="5559710"/>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545983" y="119029"/>
            <a:ext cx="4052034" cy="5906780"/>
          </a:xfrm>
          <a:prstGeom prst="rect">
            <a:avLst/>
          </a:prstGeom>
          <a:noFill/>
          <a:ln w="6350">
            <a:noFill/>
            <a:miter lim="800000"/>
            <a:headEnd/>
            <a:tailEnd/>
          </a:ln>
        </p:spPr>
      </p:pic>
    </p:spTree>
    <p:extLst>
      <p:ext uri="{BB962C8B-B14F-4D97-AF65-F5344CB8AC3E}">
        <p14:creationId xmlns:p14="http://schemas.microsoft.com/office/powerpoint/2010/main" val="39519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APPROVING INVOICES IN EMARS</a:t>
            </a:r>
          </a:p>
        </p:txBody>
      </p:sp>
      <p:grpSp>
        <p:nvGrpSpPr>
          <p:cNvPr id="9" name="Group 8"/>
          <p:cNvGrpSpPr/>
          <p:nvPr/>
        </p:nvGrpSpPr>
        <p:grpSpPr>
          <a:xfrm>
            <a:off x="685800" y="4488180"/>
            <a:ext cx="7775917" cy="2369820"/>
            <a:chOff x="914400" y="2887980"/>
            <a:chExt cx="7775917" cy="2369820"/>
          </a:xfrm>
        </p:grpSpPr>
        <p:sp>
          <p:nvSpPr>
            <p:cNvPr id="13" name="Rectangle 12"/>
            <p:cNvSpPr/>
            <p:nvPr/>
          </p:nvSpPr>
          <p:spPr>
            <a:xfrm>
              <a:off x="914400" y="3200400"/>
              <a:ext cx="7772400" cy="205740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914400" y="2887980"/>
              <a:ext cx="77724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b="1" spc="50" dirty="0">
                  <a:latin typeface="Bodoni" pitchFamily="18" charset="0"/>
                  <a:cs typeface="Aharoni" panose="02010803020104030203" pitchFamily="2" charset="-79"/>
                </a:rPr>
                <a:t>CONSIDERATIONS:</a:t>
              </a:r>
            </a:p>
          </p:txBody>
        </p:sp>
        <p:sp>
          <p:nvSpPr>
            <p:cNvPr id="7" name="Rectangle 6"/>
            <p:cNvSpPr/>
            <p:nvPr/>
          </p:nvSpPr>
          <p:spPr>
            <a:xfrm>
              <a:off x="917917" y="3573780"/>
              <a:ext cx="7772400" cy="548640"/>
            </a:xfrm>
            <a:prstGeom prst="rect">
              <a:avLst/>
            </a:prstGeom>
            <a:solidFill>
              <a:srgbClr val="24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latin typeface="Segoe UI" panose="020B0502040204020203" pitchFamily="34" charset="0"/>
                  <a:ea typeface="Segoe UI" panose="020B0502040204020203" pitchFamily="34" charset="0"/>
                  <a:cs typeface="Segoe UI" panose="020B0502040204020203" pitchFamily="34" charset="0"/>
                </a:rPr>
                <a:t>Emars</a:t>
              </a:r>
              <a:r>
                <a:rPr lang="en-US" dirty="0">
                  <a:latin typeface="Segoe UI" panose="020B0502040204020203" pitchFamily="34" charset="0"/>
                  <a:ea typeface="Segoe UI" panose="020B0502040204020203" pitchFamily="34" charset="0"/>
                  <a:cs typeface="Segoe UI" panose="020B0502040204020203" pitchFamily="34" charset="0"/>
                </a:rPr>
                <a:t> processors load PRC# in KURTS for ‘Processed’ Invoices</a:t>
              </a:r>
            </a:p>
          </p:txBody>
        </p:sp>
        <p:sp>
          <p:nvSpPr>
            <p:cNvPr id="10" name="Rectangle 9"/>
            <p:cNvSpPr/>
            <p:nvPr/>
          </p:nvSpPr>
          <p:spPr>
            <a:xfrm>
              <a:off x="914400" y="4122420"/>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latin typeface="Segoe UI" panose="020B0502040204020203" pitchFamily="34" charset="0"/>
                  <a:ea typeface="Segoe UI" panose="020B0502040204020203" pitchFamily="34" charset="0"/>
                  <a:cs typeface="Segoe UI" panose="020B0502040204020203" pitchFamily="34" charset="0"/>
                </a:rPr>
                <a:t>Emars</a:t>
              </a:r>
              <a:r>
                <a:rPr lang="en-US" dirty="0">
                  <a:latin typeface="Segoe UI" panose="020B0502040204020203" pitchFamily="34" charset="0"/>
                  <a:ea typeface="Segoe UI" panose="020B0502040204020203" pitchFamily="34" charset="0"/>
                  <a:cs typeface="Segoe UI" panose="020B0502040204020203" pitchFamily="34" charset="0"/>
                </a:rPr>
                <a:t> approvers find ‘In </a:t>
              </a:r>
              <a:r>
                <a:rPr lang="en-US" dirty="0" err="1">
                  <a:latin typeface="Segoe UI" panose="020B0502040204020203" pitchFamily="34" charset="0"/>
                  <a:ea typeface="Segoe UI" panose="020B0502040204020203" pitchFamily="34" charset="0"/>
                  <a:cs typeface="Segoe UI" panose="020B0502040204020203" pitchFamily="34" charset="0"/>
                </a:rPr>
                <a:t>Emars</a:t>
              </a:r>
              <a:r>
                <a:rPr lang="en-US" dirty="0">
                  <a:latin typeface="Segoe UI" panose="020B0502040204020203" pitchFamily="34" charset="0"/>
                  <a:ea typeface="Segoe UI" panose="020B0502040204020203" pitchFamily="34" charset="0"/>
                  <a:cs typeface="Segoe UI" panose="020B0502040204020203" pitchFamily="34" charset="0"/>
                </a:rPr>
                <a:t>’ invoice list in KURTS</a:t>
              </a:r>
            </a:p>
          </p:txBody>
        </p:sp>
        <p:sp>
          <p:nvSpPr>
            <p:cNvPr id="11" name="Rectangle 10"/>
            <p:cNvSpPr/>
            <p:nvPr/>
          </p:nvSpPr>
          <p:spPr>
            <a:xfrm>
              <a:off x="914400" y="4709160"/>
              <a:ext cx="7772400" cy="54864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8812423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12491" y="114650"/>
            <a:ext cx="7019108" cy="6164777"/>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71460" y="109334"/>
            <a:ext cx="7087796" cy="6170093"/>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71460" y="28135"/>
            <a:ext cx="6988025" cy="6164777"/>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662397" y="86157"/>
            <a:ext cx="6002085" cy="6216445"/>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300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4213" y="1722964"/>
            <a:ext cx="8055573" cy="4374142"/>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0761" y="288053"/>
            <a:ext cx="7813772" cy="5836012"/>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8351" y="293368"/>
            <a:ext cx="7852523" cy="5899605"/>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76006" y="293368"/>
            <a:ext cx="7774868" cy="5861176"/>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65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MONITORING INVOICES</a:t>
            </a:r>
          </a:p>
        </p:txBody>
      </p:sp>
      <p:grpSp>
        <p:nvGrpSpPr>
          <p:cNvPr id="9" name="Group 8"/>
          <p:cNvGrpSpPr/>
          <p:nvPr/>
        </p:nvGrpSpPr>
        <p:grpSpPr>
          <a:xfrm>
            <a:off x="685800" y="4488180"/>
            <a:ext cx="7775917" cy="2369820"/>
            <a:chOff x="914400" y="2887980"/>
            <a:chExt cx="7775917" cy="2369820"/>
          </a:xfrm>
        </p:grpSpPr>
        <p:sp>
          <p:nvSpPr>
            <p:cNvPr id="13" name="Rectangle 12"/>
            <p:cNvSpPr/>
            <p:nvPr/>
          </p:nvSpPr>
          <p:spPr>
            <a:xfrm>
              <a:off x="914400" y="3200400"/>
              <a:ext cx="7772400" cy="205740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914400" y="2887980"/>
              <a:ext cx="77724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b="1" spc="50" dirty="0">
                  <a:latin typeface="Bodoni" pitchFamily="18" charset="0"/>
                  <a:cs typeface="Aharoni" panose="02010803020104030203" pitchFamily="2" charset="-79"/>
                </a:rPr>
                <a:t>CONSIDERATIONS:</a:t>
              </a:r>
            </a:p>
          </p:txBody>
        </p:sp>
        <p:sp>
          <p:nvSpPr>
            <p:cNvPr id="7" name="Rectangle 6"/>
            <p:cNvSpPr/>
            <p:nvPr/>
          </p:nvSpPr>
          <p:spPr>
            <a:xfrm>
              <a:off x="917917" y="3573780"/>
              <a:ext cx="7772400" cy="548640"/>
            </a:xfrm>
            <a:prstGeom prst="rect">
              <a:avLst/>
            </a:prstGeom>
            <a:solidFill>
              <a:srgbClr val="24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Invoices post to System Home Screen until completed</a:t>
              </a:r>
            </a:p>
          </p:txBody>
        </p:sp>
        <p:sp>
          <p:nvSpPr>
            <p:cNvPr id="10" name="Rectangle 9"/>
            <p:cNvSpPr/>
            <p:nvPr/>
          </p:nvSpPr>
          <p:spPr>
            <a:xfrm>
              <a:off x="914400" y="4122420"/>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KURTS gets invoice status from EMARS</a:t>
              </a:r>
            </a:p>
          </p:txBody>
        </p:sp>
        <p:sp>
          <p:nvSpPr>
            <p:cNvPr id="11" name="Rectangle 10"/>
            <p:cNvSpPr/>
            <p:nvPr/>
          </p:nvSpPr>
          <p:spPr>
            <a:xfrm>
              <a:off x="914400" y="4709160"/>
              <a:ext cx="7772400" cy="54864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Utility Companies can see invoice status</a:t>
              </a:r>
            </a:p>
          </p:txBody>
        </p:sp>
      </p:grpSp>
    </p:spTree>
    <p:extLst>
      <p:ext uri="{BB962C8B-B14F-4D97-AF65-F5344CB8AC3E}">
        <p14:creationId xmlns:p14="http://schemas.microsoft.com/office/powerpoint/2010/main" val="7280040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3067" y="228600"/>
            <a:ext cx="7415408" cy="6056045"/>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4612" y="1855027"/>
            <a:ext cx="7354775" cy="4431824"/>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95400" y="199634"/>
            <a:ext cx="7103075" cy="6089423"/>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19230" y="194318"/>
            <a:ext cx="7361275" cy="6059016"/>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82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hlinkClick r:id="rId4" action="ppaction://hlinkfile"/>
          </p:cNvPr>
          <p:cNvSpPr/>
          <p:nvPr/>
        </p:nvSpPr>
        <p:spPr>
          <a:xfrm>
            <a:off x="0" y="1447800"/>
            <a:ext cx="9144000" cy="5410200"/>
          </a:xfrm>
          <a:prstGeom prst="rect">
            <a:avLst/>
          </a:prstGeom>
          <a:pattFill prst="lg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dirty="0">
                <a:solidFill>
                  <a:schemeClr val="tx1"/>
                </a:solidFill>
              </a:rPr>
              <a:t>Pending:</a:t>
            </a:r>
            <a:endParaRPr lang="en-US" dirty="0">
              <a:solidFill>
                <a:schemeClr val="tx1"/>
              </a:solidFill>
            </a:endParaRPr>
          </a:p>
          <a:p>
            <a:pPr fontAlgn="t"/>
            <a:r>
              <a:rPr lang="en-US" dirty="0">
                <a:solidFill>
                  <a:schemeClr val="tx1"/>
                </a:solidFill>
              </a:rPr>
              <a:t>Invoice with supporting documentation uploaded to KURTS</a:t>
            </a:r>
          </a:p>
          <a:p>
            <a:pPr fontAlgn="t"/>
            <a:endParaRPr lang="en-US" sz="800" dirty="0">
              <a:solidFill>
                <a:schemeClr val="tx1"/>
              </a:solidFill>
            </a:endParaRPr>
          </a:p>
          <a:p>
            <a:pPr fontAlgn="t"/>
            <a:r>
              <a:rPr lang="en-US" b="1" dirty="0">
                <a:solidFill>
                  <a:schemeClr val="tx1"/>
                </a:solidFill>
              </a:rPr>
              <a:t>Rejected:</a:t>
            </a:r>
            <a:endParaRPr lang="en-US" dirty="0">
              <a:solidFill>
                <a:schemeClr val="tx1"/>
              </a:solidFill>
            </a:endParaRPr>
          </a:p>
          <a:p>
            <a:pPr fontAlgn="t"/>
            <a:r>
              <a:rPr lang="en-US" dirty="0">
                <a:solidFill>
                  <a:schemeClr val="tx1"/>
                </a:solidFill>
              </a:rPr>
              <a:t>Invoice and backup was rejected by one or more reviewers</a:t>
            </a:r>
          </a:p>
          <a:p>
            <a:pPr fontAlgn="t"/>
            <a:endParaRPr lang="en-US" sz="800" dirty="0">
              <a:solidFill>
                <a:schemeClr val="tx1"/>
              </a:solidFill>
            </a:endParaRPr>
          </a:p>
          <a:p>
            <a:pPr fontAlgn="t"/>
            <a:r>
              <a:rPr lang="en-US" b="1" dirty="0">
                <a:solidFill>
                  <a:schemeClr val="tx1"/>
                </a:solidFill>
              </a:rPr>
              <a:t>Processed:</a:t>
            </a:r>
            <a:endParaRPr lang="en-US" dirty="0">
              <a:solidFill>
                <a:schemeClr val="tx1"/>
              </a:solidFill>
            </a:endParaRPr>
          </a:p>
          <a:p>
            <a:pPr fontAlgn="t"/>
            <a:r>
              <a:rPr lang="en-US" dirty="0">
                <a:solidFill>
                  <a:schemeClr val="tx1"/>
                </a:solidFill>
              </a:rPr>
              <a:t>Invoice and supporting documentation has been reviewed and approved by all reviewers</a:t>
            </a:r>
          </a:p>
          <a:p>
            <a:pPr fontAlgn="t"/>
            <a:endParaRPr lang="en-US" sz="800" dirty="0">
              <a:solidFill>
                <a:schemeClr val="tx1"/>
              </a:solidFill>
            </a:endParaRPr>
          </a:p>
          <a:p>
            <a:pPr fontAlgn="t"/>
            <a:r>
              <a:rPr lang="en-US" b="1" dirty="0">
                <a:solidFill>
                  <a:schemeClr val="tx1"/>
                </a:solidFill>
              </a:rPr>
              <a:t>In EMARS:</a:t>
            </a:r>
            <a:endParaRPr lang="en-US" dirty="0">
              <a:solidFill>
                <a:schemeClr val="tx1"/>
              </a:solidFill>
            </a:endParaRPr>
          </a:p>
          <a:p>
            <a:pPr fontAlgn="t"/>
            <a:r>
              <a:rPr lang="en-US" dirty="0">
                <a:solidFill>
                  <a:schemeClr val="tx1"/>
                </a:solidFill>
              </a:rPr>
              <a:t>Invoice PRC# has been created in EMARS</a:t>
            </a:r>
          </a:p>
          <a:p>
            <a:pPr fontAlgn="t"/>
            <a:endParaRPr lang="en-US" sz="800" dirty="0">
              <a:solidFill>
                <a:schemeClr val="tx1"/>
              </a:solidFill>
            </a:endParaRPr>
          </a:p>
          <a:p>
            <a:pPr fontAlgn="t"/>
            <a:r>
              <a:rPr lang="en-US" b="1" dirty="0">
                <a:solidFill>
                  <a:schemeClr val="tx1"/>
                </a:solidFill>
              </a:rPr>
              <a:t>Sent:</a:t>
            </a:r>
            <a:endParaRPr lang="en-US" dirty="0">
              <a:solidFill>
                <a:schemeClr val="tx1"/>
              </a:solidFill>
            </a:endParaRPr>
          </a:p>
          <a:p>
            <a:pPr fontAlgn="t"/>
            <a:r>
              <a:rPr lang="en-US" dirty="0">
                <a:solidFill>
                  <a:schemeClr val="tx1"/>
                </a:solidFill>
              </a:rPr>
              <a:t>Invoice has had first level approval accomplished in EMARS; Invoice and supporting documentation has been submitted to Division of Accounts</a:t>
            </a:r>
          </a:p>
          <a:p>
            <a:pPr fontAlgn="t"/>
            <a:endParaRPr lang="en-US" sz="800" dirty="0">
              <a:solidFill>
                <a:schemeClr val="tx1"/>
              </a:solidFill>
            </a:endParaRPr>
          </a:p>
          <a:p>
            <a:pPr fontAlgn="t"/>
            <a:r>
              <a:rPr lang="en-US" b="1" dirty="0">
                <a:solidFill>
                  <a:schemeClr val="tx1"/>
                </a:solidFill>
              </a:rPr>
              <a:t>Disbursed:</a:t>
            </a:r>
            <a:endParaRPr lang="en-US" dirty="0">
              <a:solidFill>
                <a:schemeClr val="tx1"/>
              </a:solidFill>
            </a:endParaRPr>
          </a:p>
          <a:p>
            <a:pPr fontAlgn="t"/>
            <a:r>
              <a:rPr lang="en-US" dirty="0">
                <a:solidFill>
                  <a:schemeClr val="tx1"/>
                </a:solidFill>
              </a:rPr>
              <a:t>Payment for invoice has been sent to customer</a:t>
            </a:r>
          </a:p>
          <a:p>
            <a:pPr fontAlgn="t"/>
            <a:endParaRPr lang="en-US" sz="800" dirty="0">
              <a:solidFill>
                <a:schemeClr val="tx1"/>
              </a:solidFill>
            </a:endParaRPr>
          </a:p>
          <a:p>
            <a:pPr fontAlgn="t"/>
            <a:r>
              <a:rPr lang="en-US" b="1" dirty="0">
                <a:solidFill>
                  <a:schemeClr val="tx1"/>
                </a:solidFill>
              </a:rPr>
              <a:t>Paid:</a:t>
            </a:r>
            <a:endParaRPr lang="en-US" dirty="0">
              <a:solidFill>
                <a:schemeClr val="tx1"/>
              </a:solidFill>
            </a:endParaRPr>
          </a:p>
          <a:p>
            <a:pPr fontAlgn="t"/>
            <a:r>
              <a:rPr lang="en-US" dirty="0">
                <a:solidFill>
                  <a:schemeClr val="tx1"/>
                </a:solidFill>
              </a:rPr>
              <a:t>Payment has been cashed with notification back to EMARS</a:t>
            </a:r>
            <a:endParaRPr lang="en-US" dirty="0"/>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spTree>
    <p:extLst>
      <p:ext uri="{BB962C8B-B14F-4D97-AF65-F5344CB8AC3E}">
        <p14:creationId xmlns:p14="http://schemas.microsoft.com/office/powerpoint/2010/main" val="1648078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USEFUL REPORTS</a:t>
            </a:r>
          </a:p>
        </p:txBody>
      </p:sp>
    </p:spTree>
    <p:extLst>
      <p:ext uri="{BB962C8B-B14F-4D97-AF65-F5344CB8AC3E}">
        <p14:creationId xmlns:p14="http://schemas.microsoft.com/office/powerpoint/2010/main" val="188507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pattFill prst="dashVert">
            <a:fgClr>
              <a:srgbClr val="E4B43C"/>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457200" y="2819400"/>
            <a:ext cx="8677274" cy="3765550"/>
          </a:xfrm>
        </p:spPr>
        <p:txBody>
          <a:bodyPr>
            <a:normAutofit/>
          </a:bodyPr>
          <a:lstStyle/>
          <a:p>
            <a:pPr marL="573088" lvl="1" indent="-449263" defTabSz="1085850">
              <a:lnSpc>
                <a:spcPct val="150000"/>
              </a:lnSpc>
              <a:buClr>
                <a:schemeClr val="accent4">
                  <a:lumMod val="75000"/>
                </a:schemeClr>
              </a:buClr>
              <a:buSzPct val="125000"/>
              <a:buFont typeface="Arial" panose="020B0604020202020204" pitchFamily="34" charset="0"/>
              <a:buChar char="•"/>
            </a:pPr>
            <a:r>
              <a:rPr lang="en-US" sz="28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Drafting</a:t>
            </a:r>
            <a:endParaRPr lang="en-US" sz="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endParaRPr>
          </a:p>
          <a:p>
            <a:pPr marL="573088" lvl="1" indent="-449263" defTabSz="1085850">
              <a:lnSpc>
                <a:spcPct val="150000"/>
              </a:lnSpc>
              <a:buClr>
                <a:schemeClr val="accent4">
                  <a:lumMod val="75000"/>
                </a:schemeClr>
              </a:buClr>
              <a:buSzPct val="125000"/>
              <a:buFont typeface="Arial" panose="020B0604020202020204" pitchFamily="34" charset="0"/>
              <a:buChar char="•"/>
            </a:pPr>
            <a:r>
              <a:rPr lang="en-US" sz="28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Receiving</a:t>
            </a:r>
            <a:endParaRPr lang="en-US" sz="12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endParaRPr>
          </a:p>
          <a:p>
            <a:pPr marL="573088" lvl="1" indent="-449263" defTabSz="1085850">
              <a:lnSpc>
                <a:spcPct val="150000"/>
              </a:lnSpc>
              <a:buClr>
                <a:schemeClr val="accent4">
                  <a:lumMod val="75000"/>
                </a:schemeClr>
              </a:buClr>
              <a:buSzPct val="125000"/>
              <a:buFont typeface="Arial" panose="020B0604020202020204" pitchFamily="34" charset="0"/>
              <a:buChar char="•"/>
            </a:pPr>
            <a:r>
              <a:rPr lang="en-US" sz="28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Approving </a:t>
            </a:r>
          </a:p>
          <a:p>
            <a:pPr marL="573088" lvl="1" indent="-449263" defTabSz="1085850">
              <a:lnSpc>
                <a:spcPct val="150000"/>
              </a:lnSpc>
              <a:buClr>
                <a:schemeClr val="accent4">
                  <a:lumMod val="75000"/>
                </a:schemeClr>
              </a:buClr>
              <a:buSzPct val="125000"/>
              <a:buFont typeface="Arial" panose="020B0604020202020204" pitchFamily="34" charset="0"/>
              <a:buChar char="•"/>
            </a:pPr>
            <a:r>
              <a:rPr lang="en-US" sz="2800" dirty="0" err="1">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Emars</a:t>
            </a:r>
            <a:r>
              <a:rPr lang="en-US" sz="28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 processing</a:t>
            </a:r>
          </a:p>
          <a:p>
            <a:pPr marL="573088" lvl="1" indent="-449263" defTabSz="1085850">
              <a:lnSpc>
                <a:spcPct val="150000"/>
              </a:lnSpc>
              <a:buClr>
                <a:schemeClr val="accent4">
                  <a:lumMod val="75000"/>
                </a:schemeClr>
              </a:buClr>
              <a:buSzPct val="125000"/>
              <a:buFont typeface="Arial" panose="020B0604020202020204" pitchFamily="34" charset="0"/>
              <a:buChar char="•"/>
            </a:pPr>
            <a:r>
              <a:rPr lang="en-US" sz="2800" dirty="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rPr>
              <a:t>Tracking and Reporting</a:t>
            </a:r>
          </a:p>
        </p:txBody>
      </p:sp>
      <p:sp>
        <p:nvSpPr>
          <p:cNvPr id="5" name="Title 1"/>
          <p:cNvSpPr>
            <a:spLocks noGrp="1"/>
          </p:cNvSpPr>
          <p:nvPr>
            <p:ph type="title"/>
          </p:nvPr>
        </p:nvSpPr>
        <p:spPr>
          <a:xfrm>
            <a:off x="76199" y="1447800"/>
            <a:ext cx="9058275" cy="639762"/>
          </a:xfrm>
        </p:spPr>
        <p:txBody>
          <a:bodyPr>
            <a:noAutofit/>
            <a:scene3d>
              <a:camera prst="orthographicFront"/>
              <a:lightRig rig="soft" dir="t"/>
            </a:scene3d>
            <a:sp3d prstMaterial="softEdge"/>
          </a:bodyPr>
          <a:lstStyle/>
          <a:p>
            <a:r>
              <a:rPr lang="en-US" sz="6600" spc="-300" dirty="0">
                <a:solidFill>
                  <a:schemeClr val="accent4">
                    <a:lumMod val="75000"/>
                  </a:schemeClr>
                </a:solidFill>
                <a:effectLst/>
                <a:latin typeface="Aharoni" panose="02010803020104030203" pitchFamily="2" charset="-79"/>
                <a:cs typeface="Aharoni" panose="02010803020104030203" pitchFamily="2" charset="-79"/>
              </a:rPr>
              <a:t>RECOGNIZING NEEDS</a:t>
            </a:r>
          </a:p>
        </p:txBody>
      </p:sp>
      <p:sp>
        <p:nvSpPr>
          <p:cNvPr id="4" name="Slide Number Placeholder 5"/>
          <p:cNvSpPr>
            <a:spLocks noGrp="1"/>
          </p:cNvSpPr>
          <p:nvPr>
            <p:ph type="sldNum" sz="quarter" idx="12"/>
          </p:nvPr>
        </p:nvSpPr>
        <p:spPr>
          <a:xfrm>
            <a:off x="4191000" y="6584950"/>
            <a:ext cx="4953000" cy="273050"/>
          </a:xfrm>
        </p:spPr>
        <p:txBody>
          <a:bodyPr anchor="t"/>
          <a:lstStyle>
            <a:lvl1pPr marL="0" marR="0" indent="0" algn="r" defTabSz="914400" rtl="0" eaLnBrk="1" fontAlgn="auto" latinLnBrk="0" hangingPunct="1">
              <a:lnSpc>
                <a:spcPct val="100000"/>
              </a:lnSpc>
              <a:spcBef>
                <a:spcPts val="0"/>
              </a:spcBef>
              <a:spcAft>
                <a:spcPts val="0"/>
              </a:spcAft>
              <a:buClrTx/>
              <a:buSzTx/>
              <a:buFontTx/>
              <a:buNone/>
              <a:tabLst/>
              <a:defRPr/>
            </a:lvl1pPr>
          </a:lstStyle>
          <a:p>
            <a:endParaRPr lang="en-US" sz="1100" dirty="0">
              <a:solidFill>
                <a:srgbClr val="39639D">
                  <a:lumMod val="75000"/>
                </a:srgbClr>
              </a:solidFill>
              <a:latin typeface="Segoe UI" panose="020B0502040204020203" pitchFamily="34" charset="0"/>
              <a:ea typeface="Segoe UI" panose="020B0502040204020203" pitchFamily="34" charset="0"/>
              <a:cs typeface="Segoe UI" panose="020B0502040204020203" pitchFamily="34" charset="0"/>
            </a:endParaRPr>
          </a:p>
          <a:p>
            <a:endParaRPr lang="en-US" sz="1100" dirty="0">
              <a:solidFill>
                <a:srgbClr val="39639D">
                  <a:lumMod val="75000"/>
                </a:srgb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0" y="1991380"/>
            <a:ext cx="8305800" cy="523220"/>
          </a:xfrm>
          <a:prstGeom prst="rect">
            <a:avLst/>
          </a:prstGeom>
        </p:spPr>
        <p:txBody>
          <a:bodyPr wrap="square">
            <a:spAutoFit/>
          </a:bodyPr>
          <a:lstStyle/>
          <a:p>
            <a:pPr marL="365760" indent="-256032">
              <a:spcBef>
                <a:spcPts val="400"/>
              </a:spcBef>
              <a:buClr>
                <a:srgbClr val="2DA2BF"/>
              </a:buClr>
              <a:buSzPct val="68000"/>
            </a:pPr>
            <a:r>
              <a:rPr lang="en-US" sz="2800" spc="-150" dirty="0">
                <a:solidFill>
                  <a:srgbClr val="39639D">
                    <a:lumMod val="75000"/>
                  </a:srgbClr>
                </a:solidFill>
                <a:latin typeface="Segoe UI" panose="020B0502040204020203" pitchFamily="34" charset="0"/>
                <a:ea typeface="Segoe UI" panose="020B0502040204020203" pitchFamily="34" charset="0"/>
                <a:cs typeface="Segoe UI" panose="020B0502040204020203" pitchFamily="34" charset="0"/>
              </a:rPr>
              <a:t>reimbursing should be trackable, accessible and efficient</a:t>
            </a:r>
          </a:p>
        </p:txBody>
      </p:sp>
    </p:spTree>
    <p:extLst>
      <p:ext uri="{BB962C8B-B14F-4D97-AF65-F5344CB8AC3E}">
        <p14:creationId xmlns:p14="http://schemas.microsoft.com/office/powerpoint/2010/main" val="1210310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1211" y="1295400"/>
            <a:ext cx="8433793" cy="4768041"/>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9246" y="1905000"/>
            <a:ext cx="8281726" cy="4118047"/>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2936" y="1600200"/>
            <a:ext cx="8333075" cy="4422847"/>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3041" y="1600200"/>
            <a:ext cx="8368979" cy="4465447"/>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120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hlinkClick r:id="rId4" action="ppaction://hlinkfile"/>
          </p:cNvPr>
          <p:cNvSpPr/>
          <p:nvPr/>
        </p:nvSpPr>
        <p:spPr>
          <a:xfrm>
            <a:off x="4419600" y="0"/>
            <a:ext cx="4724400" cy="6858000"/>
          </a:xfrm>
          <a:prstGeom prst="rect">
            <a:avLst/>
          </a:prstGeom>
          <a:pattFill prst="lg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hlinkClick r:id="rId5" action="ppaction://hlinkfile"/>
              </a:rPr>
              <a:t>6 reporting\Agreement_Fiscal_Management.pdf</a:t>
            </a:r>
            <a:endParaRPr lang="en-US" dirty="0">
              <a:solidFill>
                <a:prstClr val="white"/>
              </a:solidFill>
            </a:endParaRPr>
          </a:p>
        </p:txBody>
      </p:sp>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spTree>
    <p:extLst>
      <p:ext uri="{BB962C8B-B14F-4D97-AF65-F5344CB8AC3E}">
        <p14:creationId xmlns:p14="http://schemas.microsoft.com/office/powerpoint/2010/main" val="453032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0098" y="1524000"/>
            <a:ext cx="8533553" cy="4562076"/>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0098" y="1482657"/>
            <a:ext cx="8533553" cy="4606077"/>
          </a:xfrm>
          <a:prstGeom prst="rect">
            <a:avLst/>
          </a:prstGeom>
          <a:noFill/>
          <a:ln w="6350">
            <a:noFill/>
            <a:miter lim="800000"/>
            <a:headEnd/>
            <a:tailEnd/>
          </a:ln>
        </p:spPr>
      </p:pic>
    </p:spTree>
    <p:extLst>
      <p:ext uri="{BB962C8B-B14F-4D97-AF65-F5344CB8AC3E}">
        <p14:creationId xmlns:p14="http://schemas.microsoft.com/office/powerpoint/2010/main" val="302790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hlinkClick r:id="rId4" action="ppaction://hlinkfile"/>
          </p:cNvPr>
          <p:cNvSpPr/>
          <p:nvPr/>
        </p:nvSpPr>
        <p:spPr>
          <a:xfrm>
            <a:off x="4419600" y="0"/>
            <a:ext cx="4724400" cy="6858000"/>
          </a:xfrm>
          <a:prstGeom prst="rect">
            <a:avLst/>
          </a:prstGeom>
          <a:pattFill prst="lg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hlinkClick r:id="rId5" action="ppaction://hlinkfile"/>
              </a:rPr>
              <a:t>6 reporting\Projects_with_Agreements_by_Project_ID.pdf</a:t>
            </a:r>
            <a:endParaRPr lang="en-US" dirty="0">
              <a:solidFill>
                <a:prstClr val="white"/>
              </a:solidFill>
            </a:endParaRPr>
          </a:p>
        </p:txBody>
      </p:sp>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spTree>
    <p:extLst>
      <p:ext uri="{BB962C8B-B14F-4D97-AF65-F5344CB8AC3E}">
        <p14:creationId xmlns:p14="http://schemas.microsoft.com/office/powerpoint/2010/main" val="122512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a:hlinkClick r:id="rId4" action="ppaction://hlinkfile"/>
          </p:cNvPr>
          <p:cNvSpPr/>
          <p:nvPr/>
        </p:nvSpPr>
        <p:spPr>
          <a:xfrm>
            <a:off x="0" y="1447800"/>
            <a:ext cx="9144000" cy="5410200"/>
          </a:xfrm>
          <a:prstGeom prst="rect">
            <a:avLst/>
          </a:prstGeom>
          <a:pattFill prst="lg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b="1" dirty="0">
                <a:ln w="22225">
                  <a:solidFill>
                    <a:schemeClr val="accent2"/>
                  </a:solidFill>
                  <a:prstDash val="solid"/>
                </a:ln>
                <a:solidFill>
                  <a:srgbClr val="FF0000"/>
                </a:solidFill>
              </a:rPr>
              <a:t>Pending:</a:t>
            </a:r>
          </a:p>
          <a:p>
            <a:pPr fontAlgn="t"/>
            <a:r>
              <a:rPr lang="en-US" dirty="0">
                <a:solidFill>
                  <a:schemeClr val="tx1"/>
                </a:solidFill>
              </a:rPr>
              <a:t>Invoice with supporting documentation uploaded to KURTS</a:t>
            </a:r>
          </a:p>
          <a:p>
            <a:pPr fontAlgn="t"/>
            <a:endParaRPr lang="en-US" sz="800" dirty="0">
              <a:solidFill>
                <a:schemeClr val="tx1"/>
              </a:solidFill>
            </a:endParaRPr>
          </a:p>
          <a:p>
            <a:pPr fontAlgn="t"/>
            <a:r>
              <a:rPr lang="en-US" b="1" dirty="0">
                <a:solidFill>
                  <a:schemeClr val="tx1"/>
                </a:solidFill>
              </a:rPr>
              <a:t>Rejected:</a:t>
            </a:r>
            <a:endParaRPr lang="en-US" dirty="0">
              <a:solidFill>
                <a:schemeClr val="tx1"/>
              </a:solidFill>
            </a:endParaRPr>
          </a:p>
          <a:p>
            <a:pPr fontAlgn="t"/>
            <a:r>
              <a:rPr lang="en-US" dirty="0">
                <a:solidFill>
                  <a:schemeClr val="tx1"/>
                </a:solidFill>
              </a:rPr>
              <a:t>Invoice and backup was rejected by one or more reviewers</a:t>
            </a:r>
          </a:p>
          <a:p>
            <a:pPr fontAlgn="t"/>
            <a:endParaRPr lang="en-US" sz="800" dirty="0">
              <a:solidFill>
                <a:schemeClr val="tx1"/>
              </a:solidFill>
            </a:endParaRPr>
          </a:p>
          <a:p>
            <a:pPr fontAlgn="t"/>
            <a:r>
              <a:rPr lang="en-US" b="1" dirty="0">
                <a:ln w="22225">
                  <a:solidFill>
                    <a:schemeClr val="accent2"/>
                  </a:solidFill>
                  <a:prstDash val="solid"/>
                </a:ln>
                <a:solidFill>
                  <a:srgbClr val="FF0000"/>
                </a:solidFill>
              </a:rPr>
              <a:t>Processed:</a:t>
            </a:r>
          </a:p>
          <a:p>
            <a:pPr fontAlgn="t"/>
            <a:r>
              <a:rPr lang="en-US" dirty="0">
                <a:solidFill>
                  <a:schemeClr val="tx1"/>
                </a:solidFill>
              </a:rPr>
              <a:t>Invoice and supporting documentation has been reviewed and approved by all reviewers</a:t>
            </a:r>
          </a:p>
          <a:p>
            <a:pPr fontAlgn="t"/>
            <a:endParaRPr lang="en-US" sz="800" dirty="0">
              <a:solidFill>
                <a:schemeClr val="tx1"/>
              </a:solidFill>
            </a:endParaRPr>
          </a:p>
          <a:p>
            <a:pPr fontAlgn="t"/>
            <a:r>
              <a:rPr lang="en-US" b="1" dirty="0">
                <a:ln w="22225">
                  <a:solidFill>
                    <a:schemeClr val="accent2"/>
                  </a:solidFill>
                  <a:prstDash val="solid"/>
                </a:ln>
                <a:solidFill>
                  <a:srgbClr val="FF0000"/>
                </a:solidFill>
              </a:rPr>
              <a:t>In EMARS:</a:t>
            </a:r>
          </a:p>
          <a:p>
            <a:pPr fontAlgn="t"/>
            <a:r>
              <a:rPr lang="en-US" dirty="0">
                <a:solidFill>
                  <a:schemeClr val="tx1"/>
                </a:solidFill>
              </a:rPr>
              <a:t>Invoice PRC# has been created in EMARS</a:t>
            </a:r>
          </a:p>
          <a:p>
            <a:pPr fontAlgn="t"/>
            <a:endParaRPr lang="en-US" sz="800" dirty="0">
              <a:solidFill>
                <a:schemeClr val="tx1"/>
              </a:solidFill>
            </a:endParaRPr>
          </a:p>
          <a:p>
            <a:pPr fontAlgn="t"/>
            <a:r>
              <a:rPr lang="en-US" b="1" dirty="0">
                <a:solidFill>
                  <a:schemeClr val="tx1"/>
                </a:solidFill>
              </a:rPr>
              <a:t>Sent:</a:t>
            </a:r>
            <a:endParaRPr lang="en-US" dirty="0">
              <a:solidFill>
                <a:schemeClr val="tx1"/>
              </a:solidFill>
            </a:endParaRPr>
          </a:p>
          <a:p>
            <a:pPr fontAlgn="t"/>
            <a:r>
              <a:rPr lang="en-US" dirty="0">
                <a:solidFill>
                  <a:schemeClr val="tx1"/>
                </a:solidFill>
              </a:rPr>
              <a:t>Invoice has had first level approval accomplished in EMARS; Invoice and supporting documentation has been submitted to Division of Accounts</a:t>
            </a:r>
          </a:p>
          <a:p>
            <a:pPr fontAlgn="t"/>
            <a:endParaRPr lang="en-US" sz="800" dirty="0">
              <a:solidFill>
                <a:schemeClr val="tx1"/>
              </a:solidFill>
            </a:endParaRPr>
          </a:p>
          <a:p>
            <a:pPr fontAlgn="t"/>
            <a:r>
              <a:rPr lang="en-US" b="1" dirty="0">
                <a:solidFill>
                  <a:schemeClr val="tx1"/>
                </a:solidFill>
              </a:rPr>
              <a:t>Disbursed:</a:t>
            </a:r>
            <a:endParaRPr lang="en-US" dirty="0">
              <a:solidFill>
                <a:schemeClr val="tx1"/>
              </a:solidFill>
            </a:endParaRPr>
          </a:p>
          <a:p>
            <a:pPr fontAlgn="t"/>
            <a:r>
              <a:rPr lang="en-US" dirty="0">
                <a:solidFill>
                  <a:schemeClr val="tx1"/>
                </a:solidFill>
              </a:rPr>
              <a:t>Payment for invoice has been sent to customer</a:t>
            </a:r>
          </a:p>
          <a:p>
            <a:pPr fontAlgn="t"/>
            <a:endParaRPr lang="en-US" sz="800" dirty="0">
              <a:solidFill>
                <a:schemeClr val="tx1"/>
              </a:solidFill>
            </a:endParaRPr>
          </a:p>
          <a:p>
            <a:pPr fontAlgn="t"/>
            <a:r>
              <a:rPr lang="en-US" b="1" dirty="0">
                <a:solidFill>
                  <a:schemeClr val="tx1"/>
                </a:solidFill>
              </a:rPr>
              <a:t>Paid:</a:t>
            </a:r>
            <a:endParaRPr lang="en-US" dirty="0">
              <a:solidFill>
                <a:schemeClr val="tx1"/>
              </a:solidFill>
            </a:endParaRPr>
          </a:p>
          <a:p>
            <a:pPr fontAlgn="t"/>
            <a:r>
              <a:rPr lang="en-US" dirty="0">
                <a:solidFill>
                  <a:schemeClr val="tx1"/>
                </a:solidFill>
              </a:rPr>
              <a:t>Payment has been cashed with notification back to EMARS</a:t>
            </a:r>
            <a:endParaRPr lang="en-US" dirty="0"/>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sp>
        <p:nvSpPr>
          <p:cNvPr id="4" name="Star: 5 Points 3"/>
          <p:cNvSpPr/>
          <p:nvPr/>
        </p:nvSpPr>
        <p:spPr>
          <a:xfrm>
            <a:off x="1143000" y="1524000"/>
            <a:ext cx="381000" cy="381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p:cNvSpPr/>
          <p:nvPr/>
        </p:nvSpPr>
        <p:spPr>
          <a:xfrm>
            <a:off x="1371600" y="2819400"/>
            <a:ext cx="381000" cy="381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p:cNvSpPr/>
          <p:nvPr/>
        </p:nvSpPr>
        <p:spPr>
          <a:xfrm>
            <a:off x="1371600" y="3749251"/>
            <a:ext cx="381000" cy="36554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03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41178" b="-41178"/>
          <a:stretch/>
        </p:blipFill>
        <p:spPr bwMode="auto">
          <a:xfrm>
            <a:off x="215829" y="1980133"/>
            <a:ext cx="8712341" cy="7696200"/>
          </a:xfrm>
          <a:prstGeom prst="rect">
            <a:avLst/>
          </a:prstGeom>
          <a:noFill/>
          <a:ln w="6350">
            <a:noFill/>
            <a:miter lim="800000"/>
            <a:headEnd/>
            <a:tailEnd/>
          </a:ln>
        </p:spPr>
      </p:pic>
      <p:sp>
        <p:nvSpPr>
          <p:cNvPr id="2" name="TextBox 1"/>
          <p:cNvSpPr txBox="1"/>
          <p:nvPr/>
        </p:nvSpPr>
        <p:spPr>
          <a:xfrm>
            <a:off x="3505200" y="609600"/>
            <a:ext cx="3352800" cy="1815882"/>
          </a:xfrm>
          <a:prstGeom prst="rect">
            <a:avLst/>
          </a:prstGeom>
          <a:solidFill>
            <a:schemeClr val="bg1"/>
          </a:solidFill>
          <a:ln>
            <a:solidFill>
              <a:srgbClr val="FF0000"/>
            </a:solidFill>
          </a:ln>
        </p:spPr>
        <p:txBody>
          <a:bodyPr wrap="square" rtlCol="0">
            <a:spAutoFit/>
          </a:bodyPr>
          <a:lstStyle/>
          <a:p>
            <a:r>
              <a:rPr lang="en-US" sz="1600" b="1" u="sng" dirty="0">
                <a:solidFill>
                  <a:srgbClr val="FF0000"/>
                </a:solidFill>
              </a:rPr>
              <a:t>Status’ to note:</a:t>
            </a:r>
          </a:p>
          <a:p>
            <a:endParaRPr lang="en-US" sz="1600" b="1" dirty="0">
              <a:solidFill>
                <a:srgbClr val="FF0000"/>
              </a:solidFill>
            </a:endParaRPr>
          </a:p>
          <a:p>
            <a:r>
              <a:rPr lang="en-US" sz="1600" b="1" dirty="0">
                <a:solidFill>
                  <a:srgbClr val="FF0000"/>
                </a:solidFill>
              </a:rPr>
              <a:t>Pending – Need E-sign</a:t>
            </a:r>
          </a:p>
          <a:p>
            <a:endParaRPr lang="en-US" sz="1600" b="1" dirty="0">
              <a:solidFill>
                <a:srgbClr val="FF0000"/>
              </a:solidFill>
            </a:endParaRPr>
          </a:p>
          <a:p>
            <a:r>
              <a:rPr lang="en-US" sz="1600" b="1" dirty="0">
                <a:solidFill>
                  <a:srgbClr val="FF0000"/>
                </a:solidFill>
              </a:rPr>
              <a:t>Processed – Need PRC#</a:t>
            </a:r>
          </a:p>
          <a:p>
            <a:endParaRPr lang="en-US" sz="1600" b="1" dirty="0">
              <a:solidFill>
                <a:srgbClr val="FF0000"/>
              </a:solidFill>
            </a:endParaRPr>
          </a:p>
          <a:p>
            <a:r>
              <a:rPr lang="en-US" sz="1600" b="1" dirty="0">
                <a:solidFill>
                  <a:srgbClr val="FF0000"/>
                </a:solidFill>
              </a:rPr>
              <a:t>In </a:t>
            </a:r>
            <a:r>
              <a:rPr lang="en-US" sz="1600" b="1" dirty="0" err="1">
                <a:solidFill>
                  <a:srgbClr val="FF0000"/>
                </a:solidFill>
              </a:rPr>
              <a:t>Emars</a:t>
            </a:r>
            <a:r>
              <a:rPr lang="en-US" sz="1600" b="1" dirty="0">
                <a:solidFill>
                  <a:srgbClr val="FF0000"/>
                </a:solidFill>
              </a:rPr>
              <a:t> – Need </a:t>
            </a:r>
            <a:r>
              <a:rPr lang="en-US" sz="1600" b="1" dirty="0" err="1">
                <a:solidFill>
                  <a:srgbClr val="FF0000"/>
                </a:solidFill>
              </a:rPr>
              <a:t>Emars</a:t>
            </a:r>
            <a:r>
              <a:rPr lang="en-US" sz="1600" b="1" dirty="0">
                <a:solidFill>
                  <a:srgbClr val="FF0000"/>
                </a:solidFill>
              </a:rPr>
              <a:t> approval</a:t>
            </a:r>
          </a:p>
        </p:txBody>
      </p:sp>
      <p:sp>
        <p:nvSpPr>
          <p:cNvPr id="3" name="Oval 2"/>
          <p:cNvSpPr/>
          <p:nvPr/>
        </p:nvSpPr>
        <p:spPr>
          <a:xfrm>
            <a:off x="6096000" y="2819400"/>
            <a:ext cx="1143000" cy="3429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3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accel="100000"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0-ppt_w/2"/>
                                          </p:val>
                                        </p:tav>
                                      </p:tavLst>
                                    </p:anim>
                                    <p:anim calcmode="lin" valueType="num">
                                      <p:cBhvr additive="base">
                                        <p:cTn id="13" dur="500"/>
                                        <p:tgtEl>
                                          <p:spTgt spid="8"/>
                                        </p:tgtEl>
                                        <p:attrNameLst>
                                          <p:attrName>ppt_y</p:attrName>
                                        </p:attrNameLst>
                                      </p:cBhvr>
                                      <p:tavLst>
                                        <p:tav tm="0">
                                          <p:val>
                                            <p:strVal val="ppt_y"/>
                                          </p:val>
                                        </p:tav>
                                        <p:tav tm="100000">
                                          <p:val>
                                            <p:strVal val="ppt_y"/>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pattFill prst="divot">
            <a:fgClr>
              <a:schemeClr val="accent4">
                <a:lumMod val="75000"/>
              </a:schemeClr>
            </a:fgClr>
            <a:bgClr>
              <a:schemeClr val="accent4">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Rectangle 2"/>
          <p:cNvSpPr>
            <a:spLocks noGrp="1" noChangeArrowheads="1"/>
          </p:cNvSpPr>
          <p:nvPr>
            <p:ph type="title"/>
          </p:nvPr>
        </p:nvSpPr>
        <p:spPr>
          <a:xfrm>
            <a:off x="0" y="1066800"/>
            <a:ext cx="8229600" cy="1143000"/>
          </a:xfrm>
        </p:spPr>
        <p:txBody>
          <a:bodyPr>
            <a:normAutofit/>
            <a:scene3d>
              <a:camera prst="orthographicFront"/>
              <a:lightRig rig="soft" dir="t"/>
            </a:scene3d>
            <a:sp3d prstMaterial="softEdge"/>
          </a:bodyPr>
          <a:lstStyle/>
          <a:p>
            <a:r>
              <a:rPr lang="en-US" sz="6600" dirty="0">
                <a:solidFill>
                  <a:schemeClr val="accent4">
                    <a:lumMod val="75000"/>
                  </a:schemeClr>
                </a:solidFill>
                <a:effectLst/>
                <a:latin typeface="Aharoni" panose="02010803020104030203" pitchFamily="2" charset="-79"/>
                <a:cs typeface="Aharoni" panose="02010803020104030203" pitchFamily="2" charset="-79"/>
              </a:rPr>
              <a:t>IN SUMMARY …</a:t>
            </a:r>
          </a:p>
        </p:txBody>
      </p:sp>
      <p:sp>
        <p:nvSpPr>
          <p:cNvPr id="2" name="Rectangle 1"/>
          <p:cNvSpPr/>
          <p:nvPr/>
        </p:nvSpPr>
        <p:spPr>
          <a:xfrm>
            <a:off x="0" y="1874520"/>
            <a:ext cx="9144000" cy="36118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9" name="Rectangle 3"/>
          <p:cNvSpPr>
            <a:spLocks noGrp="1" noChangeArrowheads="1"/>
          </p:cNvSpPr>
          <p:nvPr>
            <p:ph idx="1"/>
          </p:nvPr>
        </p:nvSpPr>
        <p:spPr>
          <a:xfrm>
            <a:off x="1524000" y="1874521"/>
            <a:ext cx="7315200" cy="3611880"/>
          </a:xfrm>
        </p:spPr>
        <p:txBody>
          <a:bodyPr anchor="ctr">
            <a:normAutofit/>
          </a:bodyPr>
          <a:lstStyle/>
          <a:p>
            <a:pPr>
              <a:buClr>
                <a:srgbClr val="FFC000"/>
              </a:buClr>
              <a:buSzPct val="145000"/>
              <a:buFont typeface="Arial" panose="020B0604020202020204" pitchFamily="34" charset="0"/>
              <a:buChar char="•"/>
            </a:pPr>
            <a:r>
              <a:rPr lang="en-US" sz="2400" dirty="0">
                <a:solidFill>
                  <a:schemeClr val="bg1"/>
                </a:solidFill>
                <a:latin typeface="Helvetica" panose="020B0604020202020204" pitchFamily="34" charset="0"/>
                <a:cs typeface="Helvetica" panose="020B0604020202020204" pitchFamily="34" charset="0"/>
              </a:rPr>
              <a:t>Electronic Invoicing encompasses all tasks</a:t>
            </a:r>
          </a:p>
          <a:p>
            <a:pPr>
              <a:buClr>
                <a:srgbClr val="FFC000"/>
              </a:buClr>
              <a:buSzPct val="145000"/>
              <a:buFont typeface="Arial" panose="020B0604020202020204" pitchFamily="34" charset="0"/>
              <a:buChar char="•"/>
            </a:pPr>
            <a:r>
              <a:rPr lang="en-US" sz="2400" dirty="0">
                <a:solidFill>
                  <a:schemeClr val="bg1"/>
                </a:solidFill>
                <a:latin typeface="Helvetica" panose="020B0604020202020204" pitchFamily="34" charset="0"/>
                <a:cs typeface="Helvetica" panose="020B0604020202020204" pitchFamily="34" charset="0"/>
              </a:rPr>
              <a:t>E-invoicing needs Utility Company use</a:t>
            </a:r>
          </a:p>
          <a:p>
            <a:pPr>
              <a:buClr>
                <a:srgbClr val="FFC000"/>
              </a:buClr>
              <a:buSzPct val="145000"/>
              <a:buFont typeface="Arial" panose="020B0604020202020204" pitchFamily="34" charset="0"/>
              <a:buChar char="•"/>
            </a:pPr>
            <a:r>
              <a:rPr lang="en-US" sz="2400" dirty="0">
                <a:solidFill>
                  <a:schemeClr val="bg1"/>
                </a:solidFill>
                <a:latin typeface="Helvetica" panose="020B0604020202020204" pitchFamily="34" charset="0"/>
                <a:cs typeface="Helvetica" panose="020B0604020202020204" pitchFamily="34" charset="0"/>
              </a:rPr>
              <a:t>Included in E-Invoicing:</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Generating / Drafting</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Loading / Submitting</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E-signing </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Send to Accounts</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Tracking </a:t>
            </a:r>
          </a:p>
          <a:p>
            <a:pPr marL="736092" lvl="1" indent="-342900">
              <a:buClr>
                <a:srgbClr val="FFC000"/>
              </a:buClr>
              <a:buSzPct val="85000"/>
              <a:buFont typeface="Courier New" panose="02070309020205020404" pitchFamily="49" charset="0"/>
              <a:buChar char="o"/>
            </a:pPr>
            <a:r>
              <a:rPr lang="en-US" sz="2000" dirty="0">
                <a:solidFill>
                  <a:schemeClr val="bg1"/>
                </a:solidFill>
                <a:latin typeface="Helvetica" panose="020B0604020202020204" pitchFamily="34" charset="0"/>
                <a:cs typeface="Helvetica" panose="020B0604020202020204" pitchFamily="34" charset="0"/>
              </a:rPr>
              <a:t>Reporting</a:t>
            </a:r>
          </a:p>
        </p:txBody>
      </p:sp>
    </p:spTree>
    <p:extLst>
      <p:ext uri="{BB962C8B-B14F-4D97-AF65-F5344CB8AC3E}">
        <p14:creationId xmlns:p14="http://schemas.microsoft.com/office/powerpoint/2010/main" val="1597158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GENERATING INVOICES</a:t>
            </a:r>
          </a:p>
        </p:txBody>
      </p:sp>
      <p:grpSp>
        <p:nvGrpSpPr>
          <p:cNvPr id="9" name="Group 8"/>
          <p:cNvGrpSpPr/>
          <p:nvPr/>
        </p:nvGrpSpPr>
        <p:grpSpPr>
          <a:xfrm>
            <a:off x="685800" y="4572000"/>
            <a:ext cx="7772400" cy="2301240"/>
            <a:chOff x="914400" y="2971800"/>
            <a:chExt cx="7772400" cy="2301240"/>
          </a:xfrm>
        </p:grpSpPr>
        <p:sp>
          <p:nvSpPr>
            <p:cNvPr id="13" name="Rectangle 12"/>
            <p:cNvSpPr/>
            <p:nvPr/>
          </p:nvSpPr>
          <p:spPr>
            <a:xfrm>
              <a:off x="914400" y="3200400"/>
              <a:ext cx="7772400" cy="205740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914400" y="2971800"/>
              <a:ext cx="77724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b="1" spc="50" dirty="0">
                  <a:latin typeface="Bodoni" pitchFamily="18" charset="0"/>
                  <a:cs typeface="Aharoni" panose="02010803020104030203" pitchFamily="2" charset="-79"/>
                </a:rPr>
                <a:t>CONSIDERATIONS:</a:t>
              </a:r>
            </a:p>
          </p:txBody>
        </p:sp>
        <p:sp>
          <p:nvSpPr>
            <p:cNvPr id="7" name="Rectangle 6"/>
            <p:cNvSpPr/>
            <p:nvPr/>
          </p:nvSpPr>
          <p:spPr>
            <a:xfrm>
              <a:off x="914400" y="3657600"/>
              <a:ext cx="7772400" cy="548640"/>
            </a:xfrm>
            <a:prstGeom prst="rect">
              <a:avLst/>
            </a:prstGeom>
            <a:solidFill>
              <a:srgbClr val="24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System is built for </a:t>
              </a:r>
              <a:r>
                <a:rPr lang="en-US" b="1" u="sng" dirty="0">
                  <a:latin typeface="Segoe UI" panose="020B0502040204020203" pitchFamily="34" charset="0"/>
                  <a:ea typeface="Segoe UI" panose="020B0502040204020203" pitchFamily="34" charset="0"/>
                  <a:cs typeface="Segoe UI" panose="020B0502040204020203" pitchFamily="34" charset="0"/>
                </a:rPr>
                <a:t>Utility Companies </a:t>
              </a:r>
              <a:r>
                <a:rPr lang="en-US" dirty="0">
                  <a:latin typeface="Segoe UI" panose="020B0502040204020203" pitchFamily="34" charset="0"/>
                  <a:ea typeface="Segoe UI" panose="020B0502040204020203" pitchFamily="34" charset="0"/>
                  <a:cs typeface="Segoe UI" panose="020B0502040204020203" pitchFamily="34" charset="0"/>
                </a:rPr>
                <a:t>to generate invoices</a:t>
              </a:r>
            </a:p>
          </p:txBody>
        </p:sp>
        <p:sp>
          <p:nvSpPr>
            <p:cNvPr id="10" name="Rectangle 9"/>
            <p:cNvSpPr/>
            <p:nvPr/>
          </p:nvSpPr>
          <p:spPr>
            <a:xfrm>
              <a:off x="914400" y="4191000"/>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Template fills out the document to minimize errors</a:t>
              </a:r>
            </a:p>
          </p:txBody>
        </p:sp>
        <p:sp>
          <p:nvSpPr>
            <p:cNvPr id="11" name="Rectangle 10"/>
            <p:cNvSpPr/>
            <p:nvPr/>
          </p:nvSpPr>
          <p:spPr>
            <a:xfrm>
              <a:off x="914400" y="4724400"/>
              <a:ext cx="7772400" cy="54864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KYTC users can generate for the Utility Companies</a:t>
              </a:r>
            </a:p>
          </p:txBody>
        </p:sp>
      </p:grpSp>
    </p:spTree>
    <p:extLst>
      <p:ext uri="{BB962C8B-B14F-4D97-AF65-F5344CB8AC3E}">
        <p14:creationId xmlns:p14="http://schemas.microsoft.com/office/powerpoint/2010/main" val="7824104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31786"/>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1403" y="427272"/>
            <a:ext cx="7575293" cy="5870644"/>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4400" y="400298"/>
            <a:ext cx="7441781" cy="5910854"/>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53544" y="447616"/>
            <a:ext cx="6488513" cy="5847672"/>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46409" y="373828"/>
            <a:ext cx="6146381" cy="5901539"/>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622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hlinkClick r:id="rId4" action="ppaction://hlinkfile"/>
          </p:cNvPr>
          <p:cNvSpPr/>
          <p:nvPr/>
        </p:nvSpPr>
        <p:spPr>
          <a:xfrm>
            <a:off x="4419600" y="0"/>
            <a:ext cx="4724400" cy="6858000"/>
          </a:xfrm>
          <a:prstGeom prst="rect">
            <a:avLst/>
          </a:prstGeom>
          <a:pattFill prst="lg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0" y="0"/>
            <a:ext cx="3962400" cy="6866906"/>
          </a:xfrm>
          <a:prstGeom prst="rect">
            <a:avLst/>
          </a:prstGeom>
          <a:solidFill>
            <a:srgbClr val="0D0D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hlinkClick r:id="rId4" action="ppaction://hlinkfile"/>
              </a:rPr>
              <a:t>1 generate invoices\GeneratedInvoice.docx</a:t>
            </a:r>
            <a:endParaRPr lang="en-US" dirty="0">
              <a:solidFill>
                <a:prstClr val="white"/>
              </a:solidFill>
            </a:endParaRPr>
          </a:p>
        </p:txBody>
      </p:sp>
      <p:sp>
        <p:nvSpPr>
          <p:cNvPr id="7" name="Rectangle 6"/>
          <p:cNvSpPr/>
          <p:nvPr/>
        </p:nvSpPr>
        <p:spPr>
          <a:xfrm>
            <a:off x="3962400" y="0"/>
            <a:ext cx="457200" cy="6858000"/>
          </a:xfrm>
          <a:prstGeom prst="rect">
            <a:avLst/>
          </a:prstGeom>
          <a:solidFill>
            <a:srgbClr val="DBA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3320" y="76200"/>
            <a:ext cx="1554480" cy="1145134"/>
          </a:xfrm>
          <a:prstGeom prst="rect">
            <a:avLst/>
          </a:prstGeom>
        </p:spPr>
      </p:pic>
    </p:spTree>
    <p:extLst>
      <p:ext uri="{BB962C8B-B14F-4D97-AF65-F5344CB8AC3E}">
        <p14:creationId xmlns:p14="http://schemas.microsoft.com/office/powerpoint/2010/main" val="44337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LOADING INVOICES</a:t>
            </a:r>
          </a:p>
        </p:txBody>
      </p:sp>
      <p:grpSp>
        <p:nvGrpSpPr>
          <p:cNvPr id="9" name="Group 8"/>
          <p:cNvGrpSpPr/>
          <p:nvPr/>
        </p:nvGrpSpPr>
        <p:grpSpPr>
          <a:xfrm>
            <a:off x="682283" y="4038600"/>
            <a:ext cx="7775917" cy="2819400"/>
            <a:chOff x="910883" y="2438400"/>
            <a:chExt cx="7775917" cy="2819400"/>
          </a:xfrm>
        </p:grpSpPr>
        <p:sp>
          <p:nvSpPr>
            <p:cNvPr id="13" name="Rectangle 12"/>
            <p:cNvSpPr/>
            <p:nvPr/>
          </p:nvSpPr>
          <p:spPr>
            <a:xfrm>
              <a:off x="914400" y="3200400"/>
              <a:ext cx="7772400" cy="205740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914400" y="2438400"/>
              <a:ext cx="77724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b="1" spc="50" dirty="0">
                  <a:latin typeface="Bodoni" pitchFamily="18" charset="0"/>
                  <a:cs typeface="Aharoni" panose="02010803020104030203" pitchFamily="2" charset="-79"/>
                </a:rPr>
                <a:t>CONSIDERATIONS:</a:t>
              </a:r>
            </a:p>
          </p:txBody>
        </p:sp>
        <p:sp>
          <p:nvSpPr>
            <p:cNvPr id="7" name="Rectangle 6"/>
            <p:cNvSpPr/>
            <p:nvPr/>
          </p:nvSpPr>
          <p:spPr>
            <a:xfrm>
              <a:off x="914400" y="3108960"/>
              <a:ext cx="7772400" cy="548640"/>
            </a:xfrm>
            <a:prstGeom prst="rect">
              <a:avLst/>
            </a:prstGeom>
            <a:solidFill>
              <a:srgbClr val="24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System is built for </a:t>
              </a:r>
              <a:r>
                <a:rPr lang="en-US" b="1" u="sng" dirty="0">
                  <a:latin typeface="Segoe UI" panose="020B0502040204020203" pitchFamily="34" charset="0"/>
                  <a:ea typeface="Segoe UI" panose="020B0502040204020203" pitchFamily="34" charset="0"/>
                  <a:cs typeface="Segoe UI" panose="020B0502040204020203" pitchFamily="34" charset="0"/>
                </a:rPr>
                <a:t>Utility Companies </a:t>
              </a:r>
              <a:r>
                <a:rPr lang="en-US" dirty="0">
                  <a:latin typeface="Segoe UI" panose="020B0502040204020203" pitchFamily="34" charset="0"/>
                  <a:ea typeface="Segoe UI" panose="020B0502040204020203" pitchFamily="34" charset="0"/>
                  <a:cs typeface="Segoe UI" panose="020B0502040204020203" pitchFamily="34" charset="0"/>
                </a:rPr>
                <a:t>to load electronic invoices</a:t>
              </a:r>
            </a:p>
          </p:txBody>
        </p:sp>
        <p:sp>
          <p:nvSpPr>
            <p:cNvPr id="10" name="Rectangle 9"/>
            <p:cNvSpPr/>
            <p:nvPr/>
          </p:nvSpPr>
          <p:spPr>
            <a:xfrm>
              <a:off x="914400" y="3662875"/>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KYTC users can load for the Utility Companies with UC Signature</a:t>
              </a:r>
            </a:p>
          </p:txBody>
        </p:sp>
        <p:sp>
          <p:nvSpPr>
            <p:cNvPr id="11" name="Rectangle 10"/>
            <p:cNvSpPr/>
            <p:nvPr/>
          </p:nvSpPr>
          <p:spPr>
            <a:xfrm>
              <a:off x="910883" y="4197448"/>
              <a:ext cx="7772400" cy="54864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Invoice must be PDF file types</a:t>
              </a:r>
            </a:p>
          </p:txBody>
        </p:sp>
      </p:grpSp>
      <p:sp>
        <p:nvSpPr>
          <p:cNvPr id="12" name="Rectangle 11"/>
          <p:cNvSpPr/>
          <p:nvPr/>
        </p:nvSpPr>
        <p:spPr>
          <a:xfrm>
            <a:off x="682283" y="6329290"/>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Invoice submission requires backup documentation.</a:t>
            </a:r>
          </a:p>
        </p:txBody>
      </p:sp>
    </p:spTree>
    <p:extLst>
      <p:ext uri="{BB962C8B-B14F-4D97-AF65-F5344CB8AC3E}">
        <p14:creationId xmlns:p14="http://schemas.microsoft.com/office/powerpoint/2010/main" val="17511244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6344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66344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970" y="381001"/>
            <a:ext cx="7529746" cy="5835346"/>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57131" y="375685"/>
            <a:ext cx="7200507" cy="5719215"/>
          </a:xfrm>
          <a:prstGeom prst="rect">
            <a:avLst/>
          </a:prstGeom>
          <a:noFill/>
          <a:ln w="6350">
            <a:noFill/>
            <a:miter lim="800000"/>
            <a:headEnd/>
            <a:tailEnd/>
          </a:ln>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76401" y="350809"/>
            <a:ext cx="6509316" cy="5865538"/>
          </a:xfrm>
          <a:prstGeom prst="rect">
            <a:avLst/>
          </a:prstGeom>
          <a:noFill/>
          <a:ln w="9525">
            <a:noFill/>
            <a:miter lim="800000"/>
            <a:headEnd/>
            <a:tailEnd/>
          </a:ln>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254156" y="373628"/>
            <a:ext cx="6330887" cy="5801868"/>
          </a:xfrm>
          <a:prstGeom prst="rect">
            <a:avLst/>
          </a:prstGeom>
          <a:noFill/>
          <a:ln w="9525">
            <a:noFill/>
            <a:miter lim="800000"/>
            <a:headEnd/>
            <a:tailEnd/>
          </a:ln>
          <a:effectLst/>
        </p:spPr>
      </p:pic>
      <p:sp>
        <p:nvSpPr>
          <p:cNvPr id="17" name="Oval 16"/>
          <p:cNvSpPr/>
          <p:nvPr/>
        </p:nvSpPr>
        <p:spPr>
          <a:xfrm>
            <a:off x="49530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953000" y="640521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31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2" accel="10000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8" accel="100000" fill="hold" nodeType="click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0-ppt_w/2"/>
                                          </p:val>
                                        </p:tav>
                                      </p:tavLst>
                                    </p:anim>
                                    <p:anim calcmode="lin" valueType="num">
                                      <p:cBhvr additive="base">
                                        <p:cTn id="50" dur="500"/>
                                        <p:tgtEl>
                                          <p:spTgt spid="15"/>
                                        </p:tgtEl>
                                        <p:attrNameLst>
                                          <p:attrName>ppt_y</p:attrName>
                                        </p:attrNameLst>
                                      </p:cBhvr>
                                      <p:tavLst>
                                        <p:tav tm="0">
                                          <p:val>
                                            <p:strVal val="ppt_y"/>
                                          </p:val>
                                        </p:tav>
                                        <p:tav tm="100000">
                                          <p:val>
                                            <p:strVal val="ppt_y"/>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500"/>
                            </p:stCondLst>
                            <p:childTnLst>
                              <p:par>
                                <p:cTn id="56" presetID="2" presetClass="entr" presetSubtype="2" accel="10000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0"/>
            <a:ext cx="9144000" cy="6852684"/>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35102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38600" y="6400800"/>
            <a:ext cx="137160" cy="13716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403860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351020" y="640080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01796" y="228600"/>
            <a:ext cx="7110998" cy="5962639"/>
          </a:xfrm>
          <a:prstGeom prst="rect">
            <a:avLst/>
          </a:prstGeom>
          <a:noFill/>
          <a:ln w="12700">
            <a:noFill/>
            <a:miter lim="800000"/>
            <a:headEnd/>
            <a:tailEnd/>
          </a:ln>
        </p:spPr>
      </p:pic>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47017" y="685800"/>
            <a:ext cx="7065778" cy="5497233"/>
          </a:xfrm>
          <a:prstGeom prst="rect">
            <a:avLst/>
          </a:prstGeom>
          <a:noFill/>
          <a:ln w="6350">
            <a:noFill/>
            <a:miter lim="800000"/>
            <a:headEnd/>
            <a:tailEnd/>
          </a:ln>
        </p:spPr>
      </p:pic>
    </p:spTree>
    <p:extLst>
      <p:ext uri="{BB962C8B-B14F-4D97-AF65-F5344CB8AC3E}">
        <p14:creationId xmlns:p14="http://schemas.microsoft.com/office/powerpoint/2010/main" val="222411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accel="100000" fill="hold" nodeType="click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0-ppt_w/2"/>
                                          </p:val>
                                        </p:tav>
                                      </p:tavLst>
                                    </p:anim>
                                    <p:anim calcmode="lin" valueType="num">
                                      <p:cBhvr additive="base">
                                        <p:cTn id="16" dur="500"/>
                                        <p:tgtEl>
                                          <p:spTgt spid="14"/>
                                        </p:tgtEl>
                                        <p:attrNameLst>
                                          <p:attrName>ppt_y</p:attrName>
                                        </p:attrNameLst>
                                      </p:cBhvr>
                                      <p:tavLst>
                                        <p:tav tm="0">
                                          <p:val>
                                            <p:strVal val="ppt_y"/>
                                          </p:val>
                                        </p:tav>
                                        <p:tav tm="100000">
                                          <p:val>
                                            <p:strVal val="ppt_y"/>
                                          </p:val>
                                        </p:tav>
                                      </p:tavLst>
                                    </p:anim>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 presetClass="entr" presetSubtype="2" accel="100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8" accel="100000" fill="hold"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t="41111" b="41111"/>
          <a:stretch/>
        </p:blipFill>
        <p:spPr>
          <a:xfrm>
            <a:off x="0" y="2819400"/>
            <a:ext cx="9144000" cy="1219200"/>
          </a:xfrm>
          <a:prstGeom prst="rect">
            <a:avLst/>
          </a:prstGeom>
        </p:spPr>
      </p:pic>
      <p:sp>
        <p:nvSpPr>
          <p:cNvPr id="2" name="Rectangle 1"/>
          <p:cNvSpPr/>
          <p:nvPr/>
        </p:nvSpPr>
        <p:spPr>
          <a:xfrm>
            <a:off x="0" y="2819400"/>
            <a:ext cx="9144000" cy="1219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nchorCtr="1"/>
          <a:lstStyle/>
          <a:p>
            <a:r>
              <a:rPr lang="en-US"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example: </a:t>
            </a:r>
          </a:p>
          <a:p>
            <a:r>
              <a:rPr lang="en-US" sz="2800" b="1" dirty="0">
                <a:solidFill>
                  <a:schemeClr val="tx1">
                    <a:lumMod val="75000"/>
                    <a:lumOff val="25000"/>
                  </a:schemeClr>
                </a:solidFill>
                <a:latin typeface="Bodoni" pitchFamily="18" charset="0"/>
              </a:rPr>
              <a:t>E-SIGNING INVOICES</a:t>
            </a:r>
          </a:p>
        </p:txBody>
      </p:sp>
      <p:grpSp>
        <p:nvGrpSpPr>
          <p:cNvPr id="9" name="Group 8"/>
          <p:cNvGrpSpPr/>
          <p:nvPr/>
        </p:nvGrpSpPr>
        <p:grpSpPr>
          <a:xfrm>
            <a:off x="685800" y="4488180"/>
            <a:ext cx="7775917" cy="2369820"/>
            <a:chOff x="914400" y="2887980"/>
            <a:chExt cx="7775917" cy="2369820"/>
          </a:xfrm>
        </p:grpSpPr>
        <p:sp>
          <p:nvSpPr>
            <p:cNvPr id="13" name="Rectangle 12"/>
            <p:cNvSpPr/>
            <p:nvPr/>
          </p:nvSpPr>
          <p:spPr>
            <a:xfrm>
              <a:off x="914400" y="3200400"/>
              <a:ext cx="7772400" cy="205740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914400" y="2887980"/>
              <a:ext cx="7772400" cy="6858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b="1" spc="50" dirty="0">
                  <a:latin typeface="Bodoni" pitchFamily="18" charset="0"/>
                  <a:cs typeface="Aharoni" panose="02010803020104030203" pitchFamily="2" charset="-79"/>
                </a:rPr>
                <a:t>CONSIDERATIONS:</a:t>
              </a:r>
            </a:p>
          </p:txBody>
        </p:sp>
        <p:sp>
          <p:nvSpPr>
            <p:cNvPr id="7" name="Rectangle 6"/>
            <p:cNvSpPr/>
            <p:nvPr/>
          </p:nvSpPr>
          <p:spPr>
            <a:xfrm>
              <a:off x="917917" y="3573780"/>
              <a:ext cx="7772400" cy="548640"/>
            </a:xfrm>
            <a:prstGeom prst="rect">
              <a:avLst/>
            </a:prstGeom>
            <a:solidFill>
              <a:srgbClr val="243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Unsigned invoices have a status of ‘Pending’</a:t>
              </a:r>
            </a:p>
            <a:p>
              <a:pPr lvl="1"/>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0" name="Rectangle 9"/>
            <p:cNvSpPr/>
            <p:nvPr/>
          </p:nvSpPr>
          <p:spPr>
            <a:xfrm>
              <a:off x="914400" y="4122420"/>
              <a:ext cx="7772400" cy="5486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E-signed invoices have a status of ‘Processed’</a:t>
              </a:r>
            </a:p>
          </p:txBody>
        </p:sp>
        <p:sp>
          <p:nvSpPr>
            <p:cNvPr id="11" name="Rectangle 10"/>
            <p:cNvSpPr/>
            <p:nvPr/>
          </p:nvSpPr>
          <p:spPr>
            <a:xfrm>
              <a:off x="914400" y="4709160"/>
              <a:ext cx="7772400" cy="548640"/>
            </a:xfrm>
            <a:prstGeom prst="rect">
              <a:avLst/>
            </a:prstGeom>
            <a:solidFill>
              <a:srgbClr val="32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latin typeface="Segoe UI" panose="020B0502040204020203" pitchFamily="34" charset="0"/>
                  <a:ea typeface="Segoe UI" panose="020B0502040204020203" pitchFamily="34" charset="0"/>
                  <a:cs typeface="Segoe UI" panose="020B0502040204020203" pitchFamily="34" charset="0"/>
                </a:rPr>
                <a:t>E-signatures for KEEP COST FINAL BILLS include CO</a:t>
              </a:r>
            </a:p>
          </p:txBody>
        </p:sp>
      </p:grpSp>
    </p:spTree>
    <p:extLst>
      <p:ext uri="{BB962C8B-B14F-4D97-AF65-F5344CB8AC3E}">
        <p14:creationId xmlns:p14="http://schemas.microsoft.com/office/powerpoint/2010/main" val="40516080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2">
      <a:dk1>
        <a:sysClr val="windowText" lastClr="000000"/>
      </a:dk1>
      <a:lt1>
        <a:sysClr val="window" lastClr="FFFFFF"/>
      </a:lt1>
      <a:dk2>
        <a:srgbClr val="464646"/>
      </a:dk2>
      <a:lt2>
        <a:srgbClr val="DEF5FA"/>
      </a:lt2>
      <a:accent1>
        <a:srgbClr val="2DA2BF"/>
      </a:accent1>
      <a:accent2>
        <a:srgbClr val="DA1F28"/>
      </a:accent2>
      <a:accent3>
        <a:srgbClr val="DCA51E"/>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Jennifer McCleve</Speakers>
    <Year xmlns="b47a5aad-adfb-4dac-9d3f-47090e67d565">2016</Year>
    <Section xmlns="b47a5aad-adfb-4dac-9d3f-47090e67d565">Utililties</Section>
    <Day xmlns="b47a5aad-adfb-4dac-9d3f-47090e67d565">Wednesday</Day>
  </documentManagement>
</p:properties>
</file>

<file path=customXml/itemProps1.xml><?xml version="1.0" encoding="utf-8"?>
<ds:datastoreItem xmlns:ds="http://schemas.openxmlformats.org/officeDocument/2006/customXml" ds:itemID="{982CDC09-99C3-4356-A82E-72D9236E1D15}"/>
</file>

<file path=customXml/itemProps2.xml><?xml version="1.0" encoding="utf-8"?>
<ds:datastoreItem xmlns:ds="http://schemas.openxmlformats.org/officeDocument/2006/customXml" ds:itemID="{5557FB1E-E6A5-493D-8430-77565579CC80}"/>
</file>

<file path=customXml/itemProps3.xml><?xml version="1.0" encoding="utf-8"?>
<ds:datastoreItem xmlns:ds="http://schemas.openxmlformats.org/officeDocument/2006/customXml" ds:itemID="{81B298CD-5169-48F6-9700-0D4B8914FBFC}"/>
</file>

<file path=docProps/app.xml><?xml version="1.0" encoding="utf-8"?>
<Properties xmlns="http://schemas.openxmlformats.org/officeDocument/2006/extended-properties" xmlns:vt="http://schemas.openxmlformats.org/officeDocument/2006/docPropsVTypes">
  <Template/>
  <TotalTime>6661</TotalTime>
  <Words>2681</Words>
  <Application>Microsoft Office PowerPoint</Application>
  <PresentationFormat>On-screen Show (4:3)</PresentationFormat>
  <Paragraphs>201</Paragraphs>
  <Slides>26</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Aharoni</vt:lpstr>
      <vt:lpstr>Arial</vt:lpstr>
      <vt:lpstr>Bodoni</vt:lpstr>
      <vt:lpstr>Calibri</vt:lpstr>
      <vt:lpstr>Courier New</vt:lpstr>
      <vt:lpstr>Helvetica</vt:lpstr>
      <vt:lpstr>Impact</vt:lpstr>
      <vt:lpstr>Lucida Sans Unicode</vt:lpstr>
      <vt:lpstr>Segoe UI</vt:lpstr>
      <vt:lpstr>Verdana</vt:lpstr>
      <vt:lpstr>Wingdings 2</vt:lpstr>
      <vt:lpstr>Wingdings 3</vt:lpstr>
      <vt:lpstr>Concourse</vt:lpstr>
      <vt:lpstr>E-invoicing for utilities and rails</vt:lpstr>
      <vt:lpstr>RECOGNIZING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 …</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jennifer.mccleve</dc:creator>
  <cp:lastModifiedBy>j mccleve</cp:lastModifiedBy>
  <cp:revision>496</cp:revision>
  <dcterms:created xsi:type="dcterms:W3CDTF">2011-07-01T13:38:16Z</dcterms:created>
  <dcterms:modified xsi:type="dcterms:W3CDTF">2016-09-06T20:44:12Z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